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Lst>
  <p:sldSz cy="6858000" cx="12192000"/>
  <p:notesSz cx="6858000" cy="9144000"/>
  <p:embeddedFontLst>
    <p:embeddedFont>
      <p:font typeface="Quattrocento Sans"/>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8" roundtripDataSignature="AMtx7mi31zpqYtbh9K3OYZZ1GcKRs4h9q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font" Target="fonts/QuattrocentoSans-regular.fntdata"/><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font" Target="fonts/QuattrocentoSans-italic.fntdata"/><Relationship Id="rId21" Type="http://schemas.openxmlformats.org/officeDocument/2006/relationships/slide" Target="slides/slide17.xml"/><Relationship Id="rId65" Type="http://schemas.openxmlformats.org/officeDocument/2006/relationships/font" Target="fonts/QuattrocentoSans-bold.fntdata"/><Relationship Id="rId24" Type="http://schemas.openxmlformats.org/officeDocument/2006/relationships/slide" Target="slides/slide20.xml"/><Relationship Id="rId68" Type="http://customschemas.google.com/relationships/presentationmetadata" Target="metadata"/><Relationship Id="rId23" Type="http://schemas.openxmlformats.org/officeDocument/2006/relationships/slide" Target="slides/slide19.xml"/><Relationship Id="rId67" Type="http://schemas.openxmlformats.org/officeDocument/2006/relationships/font" Target="fonts/QuattrocentoSans-boldItalic.fntdata"/><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sychosocialskills.teachable.com/" TargetMode="External"/><Relationship Id="rId3" Type="http://schemas.openxmlformats.org/officeDocument/2006/relationships/hyperlink" Target="https://app.mhpss.net/resource/basic-psychosocial-skills-a-guide-for-covid-" TargetMode="External"/><Relationship Id="rId4" Type="http://schemas.openxmlformats.org/officeDocument/2006/relationships/hyperlink" Target="https://creativecommons.org/licenses/by-nc-sa/3.0/"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 name="Google Shape;4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latin typeface="Calibri"/>
                <a:ea typeface="Calibri"/>
                <a:cs typeface="Calibri"/>
                <a:sym typeface="Calibri"/>
              </a:rPr>
              <a:t>This short course on Basic Psychosocial Skills was developed for people who are providing frontline services in Myanmar.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1" name="Google Shape;41;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Think of some of your stress reactions</a:t>
            </a:r>
            <a:endParaRPr/>
          </a:p>
          <a:p>
            <a:pPr indent="0" lvl="0" marL="0" rtl="0" algn="l">
              <a:lnSpc>
                <a:spcPct val="100000"/>
              </a:lnSpc>
              <a:spcBef>
                <a:spcPts val="0"/>
              </a:spcBef>
              <a:spcAft>
                <a:spcPts val="0"/>
              </a:spcAft>
              <a:buSzPts val="1400"/>
              <a:buNone/>
            </a:pPr>
            <a:br>
              <a:rPr lang="en-US"/>
            </a:br>
            <a:r>
              <a:rPr lang="en-US"/>
              <a:t>Some of the common stress reactions are</a:t>
            </a:r>
            <a:endParaRPr/>
          </a:p>
        </p:txBody>
      </p:sp>
      <p:sp>
        <p:nvSpPr>
          <p:cNvPr id="114" name="Google Shape;11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Physical - being unable to sleep, feeling fatigue, headaches, muscle pain etc</a:t>
            </a:r>
            <a:endParaRPr/>
          </a:p>
          <a:p>
            <a:pPr indent="0" lvl="0" marL="0" rtl="0" algn="l">
              <a:lnSpc>
                <a:spcPct val="100000"/>
              </a:lnSpc>
              <a:spcBef>
                <a:spcPts val="0"/>
              </a:spcBef>
              <a:spcAft>
                <a:spcPts val="0"/>
              </a:spcAft>
              <a:buSzPts val="1400"/>
              <a:buNone/>
            </a:pPr>
            <a:br>
              <a:rPr lang="en-US"/>
            </a:br>
            <a:endParaRPr/>
          </a:p>
        </p:txBody>
      </p:sp>
      <p:sp>
        <p:nvSpPr>
          <p:cNvPr id="120" name="Google Shape;120;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Mental - difficulty in concentration, forgetfulness, overthinking, feeling frustrated etc</a:t>
            </a:r>
            <a:endParaRPr/>
          </a:p>
          <a:p>
            <a:pPr indent="0" lvl="0" marL="0" rtl="0" algn="l">
              <a:lnSpc>
                <a:spcPct val="100000"/>
              </a:lnSpc>
              <a:spcBef>
                <a:spcPts val="0"/>
              </a:spcBef>
              <a:spcAft>
                <a:spcPts val="0"/>
              </a:spcAft>
              <a:buSzPts val="1400"/>
              <a:buNone/>
            </a:pPr>
            <a:br>
              <a:rPr lang="en-US"/>
            </a:br>
            <a:endParaRPr/>
          </a:p>
        </p:txBody>
      </p:sp>
      <p:sp>
        <p:nvSpPr>
          <p:cNvPr id="130" name="Google Shape;13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Emotional - feeling down/low, angry, feeling hopeless and scared</a:t>
            </a:r>
            <a:endParaRPr/>
          </a:p>
          <a:p>
            <a:pPr indent="0" lvl="0" marL="0" rtl="0" algn="l">
              <a:lnSpc>
                <a:spcPct val="100000"/>
              </a:lnSpc>
              <a:spcBef>
                <a:spcPts val="0"/>
              </a:spcBef>
              <a:spcAft>
                <a:spcPts val="0"/>
              </a:spcAft>
              <a:buSzPts val="1400"/>
              <a:buNone/>
            </a:pPr>
            <a:br>
              <a:rPr lang="en-US"/>
            </a:br>
            <a:endParaRPr/>
          </a:p>
        </p:txBody>
      </p:sp>
      <p:sp>
        <p:nvSpPr>
          <p:cNvPr id="140" name="Google Shape;14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and Behavioral - episodes of violent behavior, avoiding people, wanting to be alone, being less active etc </a:t>
            </a:r>
            <a:endParaRPr/>
          </a:p>
          <a:p>
            <a:pPr indent="0" lvl="0" marL="0" rtl="0" algn="l">
              <a:lnSpc>
                <a:spcPct val="100000"/>
              </a:lnSpc>
              <a:spcBef>
                <a:spcPts val="0"/>
              </a:spcBef>
              <a:spcAft>
                <a:spcPts val="0"/>
              </a:spcAft>
              <a:buSzPts val="1400"/>
              <a:buNone/>
            </a:pPr>
            <a:br>
              <a:rPr lang="en-US"/>
            </a:br>
            <a:endParaRPr/>
          </a:p>
        </p:txBody>
      </p:sp>
      <p:sp>
        <p:nvSpPr>
          <p:cNvPr id="150" name="Google Shape;15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This video will discuss about how to support people with common stress</a:t>
            </a:r>
            <a:endParaRPr/>
          </a:p>
          <a:p>
            <a:pPr indent="0" lvl="0" marL="0" rtl="0" algn="l">
              <a:lnSpc>
                <a:spcPct val="100000"/>
              </a:lnSpc>
              <a:spcBef>
                <a:spcPts val="0"/>
              </a:spcBef>
              <a:spcAft>
                <a:spcPts val="0"/>
              </a:spcAft>
              <a:buSzPts val="1400"/>
              <a:buNone/>
            </a:pPr>
            <a:r>
              <a:t/>
            </a:r>
            <a:endParaRPr/>
          </a:p>
        </p:txBody>
      </p:sp>
      <p:sp>
        <p:nvSpPr>
          <p:cNvPr id="159" name="Google Shape;15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How can you support a person who is experiencing common stress reactions?</a:t>
            </a:r>
            <a:endParaRPr b="0"/>
          </a:p>
        </p:txBody>
      </p:sp>
      <p:sp>
        <p:nvSpPr>
          <p:cNvPr id="167" name="Google Shape;16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Since stress is a natural and common reaction, you can help someone to feel calm by engaging in supportive communication. </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Let’s try to revise some of the skills discussed in module 2 ‘Supportive Communication in Everyday Interactions’</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The supportive communication skills described in Module 2 may be enough to help someone feel better. </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How you present yourself</a:t>
            </a:r>
            <a:endParaRPr/>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Actively listening</a:t>
            </a:r>
            <a:endParaRPr/>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and </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Show Empathy</a:t>
            </a:r>
            <a:endParaRPr/>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If a person requires more support, the following might help</a:t>
            </a:r>
            <a:endParaRPr/>
          </a:p>
        </p:txBody>
      </p:sp>
      <p:sp>
        <p:nvSpPr>
          <p:cNvPr id="174" name="Google Shape;17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strike="noStrike">
                <a:solidFill>
                  <a:schemeClr val="dk1"/>
                </a:solidFill>
                <a:latin typeface="Calibri"/>
                <a:ea typeface="Calibri"/>
                <a:cs typeface="Calibri"/>
                <a:sym typeface="Calibri"/>
              </a:rPr>
              <a:t>First encourage the person to think of something they can do to feel better</a:t>
            </a:r>
            <a:br>
              <a:rPr b="1" i="0" lang="en-US" sz="1200" u="none" strike="noStrike">
                <a:solidFill>
                  <a:schemeClr val="dk1"/>
                </a:solidFill>
                <a:latin typeface="Calibri"/>
                <a:ea typeface="Calibri"/>
                <a:cs typeface="Calibri"/>
                <a:sym typeface="Calibri"/>
              </a:rPr>
            </a:br>
            <a:br>
              <a:rPr b="1" i="0" lang="en-US" sz="1200" u="none" strike="noStrike">
                <a:solidFill>
                  <a:schemeClr val="dk1"/>
                </a:solidFill>
                <a:latin typeface="Calibri"/>
                <a:ea typeface="Calibri"/>
                <a:cs typeface="Calibri"/>
                <a:sym typeface="Calibri"/>
              </a:rPr>
            </a:br>
            <a:r>
              <a:rPr b="0" i="0" lang="en-US" sz="1200" u="none" strike="noStrike">
                <a:solidFill>
                  <a:schemeClr val="dk1"/>
                </a:solidFill>
                <a:latin typeface="Calibri"/>
                <a:ea typeface="Calibri"/>
                <a:cs typeface="Calibri"/>
                <a:sym typeface="Calibri"/>
              </a:rPr>
              <a:t>People may already have things they do to help themselves in stressful situations. To support them to draw on this knowledge, ask the person, </a:t>
            </a:r>
            <a:br>
              <a:rPr b="0" i="0" lang="en-US" sz="1200" u="none" strike="noStrike">
                <a:solidFill>
                  <a:schemeClr val="dk1"/>
                </a:solidFill>
                <a:latin typeface="Calibri"/>
                <a:ea typeface="Calibri"/>
                <a:cs typeface="Calibri"/>
                <a:sym typeface="Calibri"/>
              </a:rPr>
            </a:br>
            <a:r>
              <a:rPr b="0" i="1" lang="en-US" sz="1200" u="none" strike="noStrike">
                <a:solidFill>
                  <a:schemeClr val="dk1"/>
                </a:solidFill>
                <a:latin typeface="Calibri"/>
                <a:ea typeface="Calibri"/>
                <a:cs typeface="Calibri"/>
                <a:sym typeface="Calibri"/>
              </a:rPr>
              <a:t>“What has helped you previously when you have felt this way?” or “What do you currently do to help yourself feel better?”</a:t>
            </a:r>
            <a:endParaRPr b="0"/>
          </a:p>
        </p:txBody>
      </p:sp>
      <p:sp>
        <p:nvSpPr>
          <p:cNvPr id="181" name="Google Shape;18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strike="noStrike">
                <a:solidFill>
                  <a:schemeClr val="dk1"/>
                </a:solidFill>
                <a:latin typeface="Calibri"/>
                <a:ea typeface="Calibri"/>
                <a:cs typeface="Calibri"/>
                <a:sym typeface="Calibri"/>
              </a:rPr>
              <a:t>You can provide them with prompts if they struggle to think of something</a:t>
            </a:r>
            <a:r>
              <a:rPr b="0" i="0" lang="en-US" sz="1200" u="none" strike="noStrike">
                <a:solidFill>
                  <a:schemeClr val="dk1"/>
                </a:solidFill>
                <a:latin typeface="Calibri"/>
                <a:ea typeface="Calibri"/>
                <a:cs typeface="Calibri"/>
                <a:sym typeface="Calibri"/>
              </a:rPr>
              <a:t>, </a:t>
            </a:r>
            <a:br>
              <a:rPr b="0" i="0" lang="en-US" sz="1200" u="none" strike="noStrike">
                <a:solidFill>
                  <a:schemeClr val="dk1"/>
                </a:solidFill>
                <a:latin typeface="Calibri"/>
                <a:ea typeface="Calibri"/>
                <a:cs typeface="Calibri"/>
                <a:sym typeface="Calibri"/>
              </a:rPr>
            </a:br>
            <a:br>
              <a:rPr b="0" i="0" lang="en-US" sz="1200" u="none" strike="noStrike">
                <a:solidFill>
                  <a:schemeClr val="dk1"/>
                </a:solidFill>
                <a:latin typeface="Calibri"/>
                <a:ea typeface="Calibri"/>
                <a:cs typeface="Calibri"/>
                <a:sym typeface="Calibri"/>
              </a:rPr>
            </a:br>
            <a:r>
              <a:rPr b="0" i="0" lang="en-US" sz="1200" u="none" strike="noStrike">
                <a:solidFill>
                  <a:schemeClr val="dk1"/>
                </a:solidFill>
                <a:latin typeface="Calibri"/>
                <a:ea typeface="Calibri"/>
                <a:cs typeface="Calibri"/>
                <a:sym typeface="Calibri"/>
              </a:rPr>
              <a:t>e.g.</a:t>
            </a:r>
            <a:r>
              <a:rPr b="0" i="1" lang="en-US" sz="1200" u="none" strike="noStrike">
                <a:solidFill>
                  <a:schemeClr val="dk1"/>
                </a:solidFill>
                <a:latin typeface="Calibri"/>
                <a:ea typeface="Calibri"/>
                <a:cs typeface="Calibri"/>
                <a:sym typeface="Calibri"/>
              </a:rPr>
              <a:t> “Is there anyone who can help you?”; “Are there any activities you used to enjoy doing that you could do?”.</a:t>
            </a:r>
            <a:endParaRPr b="0"/>
          </a:p>
          <a:p>
            <a:pPr indent="0" lvl="0" marL="0" rtl="0" algn="l">
              <a:lnSpc>
                <a:spcPct val="100000"/>
              </a:lnSpc>
              <a:spcBef>
                <a:spcPts val="0"/>
              </a:spcBef>
              <a:spcAft>
                <a:spcPts val="0"/>
              </a:spcAft>
              <a:buSzPts val="1400"/>
              <a:buNone/>
            </a:pPr>
            <a:br>
              <a:rPr b="0" lang="en-US"/>
            </a:br>
            <a:endParaRPr/>
          </a:p>
        </p:txBody>
      </p:sp>
      <p:sp>
        <p:nvSpPr>
          <p:cNvPr id="188" name="Google Shape;188;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geb2703f99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 name="Google Shape;48;geb2703f99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i="1" lang="en-US" sz="1100">
                <a:solidFill>
                  <a:srgbClr val="222222"/>
                </a:solidFill>
                <a:highlight>
                  <a:srgbClr val="FFFFFF"/>
                </a:highlight>
                <a:latin typeface="Arial"/>
                <a:ea typeface="Arial"/>
                <a:cs typeface="Arial"/>
                <a:sym typeface="Arial"/>
              </a:rPr>
              <a:t>This course is an adaptation of the online course “Basic Psychosocial Skills: a short course for First Responders in Sri Lanka” produced by The Asia Foundation and The Good Practice Group, with support from the Lotus Circle. The content for the Sri Lanka course (</a:t>
            </a:r>
            <a:r>
              <a:rPr i="1" lang="en-US" sz="1100" u="sng">
                <a:solidFill>
                  <a:srgbClr val="1155CC"/>
                </a:solidFill>
                <a:highlight>
                  <a:srgbClr val="FFFFFF"/>
                </a:highlight>
                <a:latin typeface="Arial"/>
                <a:ea typeface="Arial"/>
                <a:cs typeface="Arial"/>
                <a:sym typeface="Arial"/>
                <a:hlinkClick r:id="rId2">
                  <a:extLst>
                    <a:ext uri="{A12FA001-AC4F-418D-AE19-62706E023703}">
                      <ahyp:hlinkClr val="tx"/>
                    </a:ext>
                  </a:extLst>
                </a:hlinkClick>
              </a:rPr>
              <a:t>https://psychosocialskills.teachable.com/</a:t>
            </a:r>
            <a:r>
              <a:rPr i="1" lang="en-US" sz="1100">
                <a:solidFill>
                  <a:srgbClr val="222222"/>
                </a:solidFill>
                <a:highlight>
                  <a:srgbClr val="FFFFFF"/>
                </a:highlight>
                <a:latin typeface="Arial"/>
                <a:ea typeface="Arial"/>
                <a:cs typeface="Arial"/>
                <a:sym typeface="Arial"/>
              </a:rPr>
              <a:t>) was adapted from the Inter-Agency Standing Committee publication “Basic Psychosocial Skills: A Guide for COVID-19 Responders”. </a:t>
            </a:r>
            <a:endParaRPr i="1" sz="1100">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100"/>
              <a:buNone/>
            </a:pPr>
            <a:r>
              <a:t/>
            </a:r>
            <a:endParaRPr i="1" sz="1100">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100"/>
              <a:buNone/>
            </a:pPr>
            <a:r>
              <a:rPr i="1" lang="en-US" sz="1100">
                <a:solidFill>
                  <a:srgbClr val="222222"/>
                </a:solidFill>
                <a:highlight>
                  <a:srgbClr val="FFFFFF"/>
                </a:highlight>
                <a:latin typeface="Arial"/>
                <a:ea typeface="Arial"/>
                <a:cs typeface="Arial"/>
                <a:sym typeface="Arial"/>
              </a:rPr>
              <a:t>This translation/adaptation was not created by the Inter-Agency Standing Committee (IASC). The IASC is not responsible for the content or accuracy of this translation/adaptation. Additional material has been included in this adaptation. The original English edition ‘Inter-Agency Standing Committee. Basic Psychosocial Skills: A Guide for COVID-19 Responders.’ published in 2020, shall be the binding and authentic edition: </a:t>
            </a:r>
            <a:r>
              <a:rPr i="1" lang="en-US" sz="1100" u="sng">
                <a:solidFill>
                  <a:srgbClr val="1155CC"/>
                </a:solidFill>
                <a:highlight>
                  <a:srgbClr val="FFFFFF"/>
                </a:highlight>
                <a:latin typeface="Arial"/>
                <a:ea typeface="Arial"/>
                <a:cs typeface="Arial"/>
                <a:sym typeface="Arial"/>
                <a:hlinkClick r:id="rId3">
                  <a:extLst>
                    <a:ext uri="{A12FA001-AC4F-418D-AE19-62706E023703}">
                      <ahyp:hlinkClr val="tx"/>
                    </a:ext>
                  </a:extLst>
                </a:hlinkClick>
              </a:rPr>
              <a:t>https://app.mhpss.net/resource/basic-psychosocial-skills-a-guide-for-covid-</a:t>
            </a:r>
            <a:r>
              <a:rPr i="1" lang="en-US" sz="1100">
                <a:solidFill>
                  <a:srgbClr val="222222"/>
                </a:solidFill>
                <a:highlight>
                  <a:srgbClr val="FFFFFF"/>
                </a:highlight>
                <a:latin typeface="Arial"/>
                <a:ea typeface="Arial"/>
                <a:cs typeface="Arial"/>
                <a:sym typeface="Arial"/>
              </a:rPr>
              <a:t>19-responders</a:t>
            </a:r>
            <a:endParaRPr i="1" sz="1100">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100"/>
              <a:buNone/>
            </a:pPr>
            <a:r>
              <a:t/>
            </a:r>
            <a:endParaRPr i="1" sz="1100">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100"/>
              <a:buNone/>
            </a:pPr>
            <a:r>
              <a:rPr i="1" lang="en-US" sz="1100">
                <a:solidFill>
                  <a:srgbClr val="222222"/>
                </a:solidFill>
                <a:highlight>
                  <a:srgbClr val="FFFFFF"/>
                </a:highlight>
                <a:latin typeface="Arial"/>
                <a:ea typeface="Arial"/>
                <a:cs typeface="Arial"/>
                <a:sym typeface="Arial"/>
              </a:rPr>
              <a:t>This translation/adaptation is published under the same license as the original publication and the subsequent adaptation: CC BY-NC-SA 3.0 IGO (</a:t>
            </a:r>
            <a:r>
              <a:rPr i="1" lang="en-US" sz="1100" u="sng">
                <a:solidFill>
                  <a:srgbClr val="1155CC"/>
                </a:solidFill>
                <a:highlight>
                  <a:srgbClr val="FFFFFF"/>
                </a:highlight>
                <a:latin typeface="Arial"/>
                <a:ea typeface="Arial"/>
                <a:cs typeface="Arial"/>
                <a:sym typeface="Arial"/>
                <a:hlinkClick r:id="rId4">
                  <a:extLst>
                    <a:ext uri="{A12FA001-AC4F-418D-AE19-62706E023703}">
                      <ahyp:hlinkClr val="tx"/>
                    </a:ext>
                  </a:extLst>
                </a:hlinkClick>
              </a:rPr>
              <a:t>https://creativecommons.org/licenses/by-nc-sa/3.0/</a:t>
            </a:r>
            <a:r>
              <a:rPr i="1" lang="en-US" sz="1100">
                <a:solidFill>
                  <a:srgbClr val="222222"/>
                </a:solidFill>
                <a:highlight>
                  <a:srgbClr val="FFFFFF"/>
                </a:highlight>
                <a:latin typeface="Arial"/>
                <a:ea typeface="Arial"/>
                <a:cs typeface="Arial"/>
                <a:sym typeface="Arial"/>
              </a:rPr>
              <a:t>)</a:t>
            </a:r>
            <a:endParaRPr i="1" sz="1100">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100"/>
              <a:buNone/>
            </a:pPr>
            <a:r>
              <a:t/>
            </a:r>
            <a:endParaRPr i="1" sz="1100">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100"/>
              <a:buNone/>
            </a:pPr>
            <a:r>
              <a:rPr i="1" lang="en-US" sz="1100">
                <a:solidFill>
                  <a:srgbClr val="222222"/>
                </a:solidFill>
                <a:highlight>
                  <a:srgbClr val="FFFFFF"/>
                </a:highlight>
                <a:latin typeface="Arial"/>
                <a:ea typeface="Arial"/>
                <a:cs typeface="Arial"/>
                <a:sym typeface="Arial"/>
              </a:rPr>
              <a:t>Pictures included in this training have been provided by UNFPA Myanmar</a:t>
            </a:r>
            <a:endParaRPr i="1" sz="1100">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9" name="Google Shape;49;geb2703f99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More importantly, you encourage healthy activities (like exercising and having enough sleep) and discourage unhealthy activities (like overusing alcohol/cigarettes or other substances)</a:t>
            </a:r>
            <a:endParaRPr/>
          </a:p>
        </p:txBody>
      </p:sp>
      <p:sp>
        <p:nvSpPr>
          <p:cNvPr id="195" name="Google Shape;19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strike="noStrike">
                <a:solidFill>
                  <a:schemeClr val="dk1"/>
                </a:solidFill>
                <a:latin typeface="Calibri"/>
                <a:ea typeface="Calibri"/>
                <a:cs typeface="Calibri"/>
                <a:sym typeface="Calibri"/>
              </a:rPr>
              <a:t>If a person cannot think of anything they can do to help themselves, you can even make suggestions like following.</a:t>
            </a:r>
            <a:r>
              <a:rPr b="0" i="0" lang="en-US" sz="1200" u="none" strike="noStrike">
                <a:solidFill>
                  <a:schemeClr val="dk1"/>
                </a:solidFill>
                <a:latin typeface="Calibri"/>
                <a:ea typeface="Calibri"/>
                <a:cs typeface="Calibri"/>
                <a:sym typeface="Calibri"/>
              </a:rPr>
              <a:t> </a:t>
            </a:r>
            <a:endParaRPr b="0"/>
          </a:p>
          <a:p>
            <a:pPr indent="0" lvl="0" marL="0" rtl="0" algn="l">
              <a:lnSpc>
                <a:spcPct val="100000"/>
              </a:lnSpc>
              <a:spcBef>
                <a:spcPts val="0"/>
              </a:spcBef>
              <a:spcAft>
                <a:spcPts val="0"/>
              </a:spcAft>
              <a:buSzPts val="1400"/>
              <a:buNone/>
            </a:pPr>
            <a:br>
              <a:rPr lang="en-US"/>
            </a:br>
            <a:endParaRPr/>
          </a:p>
        </p:txBody>
      </p:sp>
      <p:sp>
        <p:nvSpPr>
          <p:cNvPr id="204" name="Google Shape;204;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Make a list of all the things you are grateful for (in your head or on paper). </a:t>
            </a:r>
            <a:endParaRPr b="0"/>
          </a:p>
          <a:p>
            <a:pPr indent="0" lvl="0" marL="0" rtl="0" algn="l">
              <a:lnSpc>
                <a:spcPct val="100000"/>
              </a:lnSpc>
              <a:spcBef>
                <a:spcPts val="0"/>
              </a:spcBef>
              <a:spcAft>
                <a:spcPts val="0"/>
              </a:spcAft>
              <a:buSzPts val="1400"/>
              <a:buNone/>
            </a:pPr>
            <a:br>
              <a:rPr lang="en-US"/>
            </a:br>
            <a:endParaRPr/>
          </a:p>
        </p:txBody>
      </p:sp>
      <p:sp>
        <p:nvSpPr>
          <p:cNvPr id="211" name="Google Shape;211;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Try to find time to do an activity you enjoy (a hobby) or find meaningful every day. </a:t>
            </a:r>
            <a:endParaRPr b="0"/>
          </a:p>
          <a:p>
            <a:pPr indent="0" lvl="0" marL="0" rtl="0" algn="l">
              <a:lnSpc>
                <a:spcPct val="100000"/>
              </a:lnSpc>
              <a:spcBef>
                <a:spcPts val="0"/>
              </a:spcBef>
              <a:spcAft>
                <a:spcPts val="0"/>
              </a:spcAft>
              <a:buSzPts val="1400"/>
              <a:buNone/>
            </a:pPr>
            <a:br>
              <a:rPr lang="en-US"/>
            </a:br>
            <a:endParaRPr/>
          </a:p>
        </p:txBody>
      </p:sp>
      <p:sp>
        <p:nvSpPr>
          <p:cNvPr id="220" name="Google Shape;220;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Engage in a physical activity you would enjoy. Example: Exercise, walk or dance. </a:t>
            </a:r>
            <a:endParaRPr b="0"/>
          </a:p>
          <a:p>
            <a:pPr indent="0" lvl="0" marL="0" rtl="0" algn="l">
              <a:lnSpc>
                <a:spcPct val="100000"/>
              </a:lnSpc>
              <a:spcBef>
                <a:spcPts val="0"/>
              </a:spcBef>
              <a:spcAft>
                <a:spcPts val="0"/>
              </a:spcAft>
              <a:buSzPts val="1400"/>
              <a:buNone/>
            </a:pPr>
            <a:br>
              <a:rPr lang="en-US"/>
            </a:br>
            <a:endParaRPr/>
          </a:p>
        </p:txBody>
      </p:sp>
      <p:sp>
        <p:nvSpPr>
          <p:cNvPr id="227" name="Google Shape;227;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Do something creative, such as art, singing, crafts or writing. </a:t>
            </a:r>
            <a:endParaRPr b="0"/>
          </a:p>
          <a:p>
            <a:pPr indent="0" lvl="0" marL="0" rtl="0" algn="l">
              <a:lnSpc>
                <a:spcPct val="100000"/>
              </a:lnSpc>
              <a:spcBef>
                <a:spcPts val="0"/>
              </a:spcBef>
              <a:spcAft>
                <a:spcPts val="0"/>
              </a:spcAft>
              <a:buSzPts val="1400"/>
              <a:buNone/>
            </a:pPr>
            <a:br>
              <a:rPr lang="en-US"/>
            </a:br>
            <a:endParaRPr/>
          </a:p>
        </p:txBody>
      </p:sp>
      <p:sp>
        <p:nvSpPr>
          <p:cNvPr id="236" name="Google Shape;236;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Listen to music or the radio.</a:t>
            </a:r>
            <a:endParaRPr b="0"/>
          </a:p>
          <a:p>
            <a:pPr indent="0" lvl="0" marL="0" rtl="0" algn="l">
              <a:lnSpc>
                <a:spcPct val="100000"/>
              </a:lnSpc>
              <a:spcBef>
                <a:spcPts val="0"/>
              </a:spcBef>
              <a:spcAft>
                <a:spcPts val="0"/>
              </a:spcAft>
              <a:buSzPts val="1400"/>
              <a:buNone/>
            </a:pPr>
            <a:br>
              <a:rPr lang="en-US"/>
            </a:br>
            <a:endParaRPr/>
          </a:p>
        </p:txBody>
      </p:sp>
      <p:sp>
        <p:nvSpPr>
          <p:cNvPr id="243" name="Google Shape;243;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Speak to a friend or family member. </a:t>
            </a:r>
            <a:endParaRPr b="0"/>
          </a:p>
          <a:p>
            <a:pPr indent="0" lvl="0" marL="0" rtl="0" algn="l">
              <a:lnSpc>
                <a:spcPct val="100000"/>
              </a:lnSpc>
              <a:spcBef>
                <a:spcPts val="0"/>
              </a:spcBef>
              <a:spcAft>
                <a:spcPts val="0"/>
              </a:spcAft>
              <a:buSzPts val="1400"/>
              <a:buNone/>
            </a:pPr>
            <a:br>
              <a:rPr lang="en-US"/>
            </a:br>
            <a:endParaRPr/>
          </a:p>
        </p:txBody>
      </p:sp>
      <p:sp>
        <p:nvSpPr>
          <p:cNvPr id="252" name="Google Shape;252;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Read a book or listen to an audiobook.</a:t>
            </a:r>
            <a:endParaRPr b="0"/>
          </a:p>
          <a:p>
            <a:pPr indent="0" lvl="0" marL="0" rtl="0" algn="l">
              <a:lnSpc>
                <a:spcPct val="100000"/>
              </a:lnSpc>
              <a:spcBef>
                <a:spcPts val="0"/>
              </a:spcBef>
              <a:spcAft>
                <a:spcPts val="0"/>
              </a:spcAft>
              <a:buSzPts val="1400"/>
              <a:buNone/>
            </a:pPr>
            <a:br>
              <a:rPr lang="en-US"/>
            </a:br>
            <a:endParaRPr/>
          </a:p>
        </p:txBody>
      </p:sp>
      <p:sp>
        <p:nvSpPr>
          <p:cNvPr id="259" name="Google Shape;259;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Just like stress reactions, modes of relaxing may also differ from person to person. Thus, you can also think of other way apart from the above suggestions, that can help a person relax or help them identify positive coping strategies.</a:t>
            </a:r>
            <a:endParaRPr b="0"/>
          </a:p>
          <a:p>
            <a:pPr indent="0" lvl="0" marL="0" rtl="0" algn="l">
              <a:lnSpc>
                <a:spcPct val="100000"/>
              </a:lnSpc>
              <a:spcBef>
                <a:spcPts val="0"/>
              </a:spcBef>
              <a:spcAft>
                <a:spcPts val="0"/>
              </a:spcAft>
              <a:buSzPts val="1400"/>
              <a:buNone/>
            </a:pPr>
            <a:br>
              <a:rPr lang="en-US"/>
            </a:br>
            <a:endParaRPr/>
          </a:p>
        </p:txBody>
      </p:sp>
      <p:sp>
        <p:nvSpPr>
          <p:cNvPr id="266" name="Google Shape;266;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 name="Google Shape;5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This course consists of five modules: Your Wellbeing, Supportive Communication in Everyday Interactions, Offering Practical Support, Supporting People who are Experiencing Stress and Helping People in Specific Situations.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The topics explored in these modules are primarily designed to support f</a:t>
            </a:r>
            <a:r>
              <a:rPr b="1" lang="en-US"/>
              <a:t>rontline workers</a:t>
            </a:r>
            <a:r>
              <a:rPr b="1" lang="en-US" sz="1200">
                <a:solidFill>
                  <a:schemeClr val="dk1"/>
                </a:solidFill>
                <a:latin typeface="Calibri"/>
                <a:ea typeface="Calibri"/>
                <a:cs typeface="Calibri"/>
                <a:sym typeface="Calibri"/>
              </a:rPr>
              <a:t> and can also be applied to any community and personal crisis situations</a:t>
            </a:r>
            <a:r>
              <a:rPr b="1" lang="en-US"/>
              <a:t>.</a:t>
            </a:r>
            <a:endParaRPr/>
          </a:p>
        </p:txBody>
      </p:sp>
      <p:sp>
        <p:nvSpPr>
          <p:cNvPr id="56" name="Google Shape;5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How to identify severe distress reactions </a:t>
            </a:r>
            <a:endParaRPr/>
          </a:p>
        </p:txBody>
      </p:sp>
      <p:sp>
        <p:nvSpPr>
          <p:cNvPr id="273" name="Google Shape;273;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Hope you have understood stress and its common signs. </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Now let’s have a look at how severe stress reactions may be expressed by a person who is seeking your help:</a:t>
            </a:r>
            <a:endParaRPr b="0"/>
          </a:p>
          <a:p>
            <a:pPr indent="0" lvl="0" marL="0" rtl="0" algn="l">
              <a:lnSpc>
                <a:spcPct val="100000"/>
              </a:lnSpc>
              <a:spcBef>
                <a:spcPts val="0"/>
              </a:spcBef>
              <a:spcAft>
                <a:spcPts val="0"/>
              </a:spcAft>
              <a:buSzPts val="1400"/>
              <a:buNone/>
            </a:pPr>
            <a:br>
              <a:rPr lang="en-US"/>
            </a:br>
            <a:endParaRPr/>
          </a:p>
        </p:txBody>
      </p:sp>
      <p:sp>
        <p:nvSpPr>
          <p:cNvPr id="281" name="Google Shape;281;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When the person is unable to sleep for a week or more and is confused and disoriented.</a:t>
            </a:r>
            <a:endParaRPr b="0"/>
          </a:p>
          <a:p>
            <a:pPr indent="0" lvl="0" marL="0" rtl="0" algn="l">
              <a:lnSpc>
                <a:spcPct val="100000"/>
              </a:lnSpc>
              <a:spcBef>
                <a:spcPts val="0"/>
              </a:spcBef>
              <a:spcAft>
                <a:spcPts val="0"/>
              </a:spcAft>
              <a:buSzPts val="1400"/>
              <a:buNone/>
            </a:pPr>
            <a:br>
              <a:rPr lang="en-US"/>
            </a:br>
            <a:endParaRPr/>
          </a:p>
        </p:txBody>
      </p:sp>
      <p:sp>
        <p:nvSpPr>
          <p:cNvPr id="290" name="Google Shape;290;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When the person is unable to function normally and care for themselves and their family (e.g. not eating or keeping clean)</a:t>
            </a:r>
            <a:endParaRPr b="0"/>
          </a:p>
          <a:p>
            <a:pPr indent="0" lvl="0" marL="0" rtl="0" algn="l">
              <a:lnSpc>
                <a:spcPct val="100000"/>
              </a:lnSpc>
              <a:spcBef>
                <a:spcPts val="0"/>
              </a:spcBef>
              <a:spcAft>
                <a:spcPts val="0"/>
              </a:spcAft>
              <a:buSzPts val="1400"/>
              <a:buNone/>
            </a:pPr>
            <a:br>
              <a:rPr lang="en-US"/>
            </a:br>
            <a:endParaRPr/>
          </a:p>
        </p:txBody>
      </p:sp>
      <p:sp>
        <p:nvSpPr>
          <p:cNvPr id="297" name="Google Shape;297;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When the person has lost control over their behaviour and is unpredictable or destructive </a:t>
            </a:r>
            <a:endParaRPr b="0"/>
          </a:p>
          <a:p>
            <a:pPr indent="0" lvl="0" marL="0" rtl="0" algn="l">
              <a:lnSpc>
                <a:spcPct val="100000"/>
              </a:lnSpc>
              <a:spcBef>
                <a:spcPts val="0"/>
              </a:spcBef>
              <a:spcAft>
                <a:spcPts val="0"/>
              </a:spcAft>
              <a:buSzPts val="1400"/>
              <a:buNone/>
            </a:pPr>
            <a:br>
              <a:rPr lang="en-US"/>
            </a:br>
            <a:endParaRPr/>
          </a:p>
        </p:txBody>
      </p:sp>
      <p:sp>
        <p:nvSpPr>
          <p:cNvPr id="304" name="Google Shape;304;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when the person threatens to harm themselves of others</a:t>
            </a:r>
            <a:endParaRPr b="0"/>
          </a:p>
          <a:p>
            <a:pPr indent="0" lvl="0" marL="0" rtl="0" algn="l">
              <a:lnSpc>
                <a:spcPct val="100000"/>
              </a:lnSpc>
              <a:spcBef>
                <a:spcPts val="0"/>
              </a:spcBef>
              <a:spcAft>
                <a:spcPts val="0"/>
              </a:spcAft>
              <a:buSzPts val="1400"/>
              <a:buNone/>
            </a:pPr>
            <a:br>
              <a:rPr lang="en-US"/>
            </a:br>
            <a:endParaRPr/>
          </a:p>
        </p:txBody>
      </p:sp>
      <p:sp>
        <p:nvSpPr>
          <p:cNvPr id="311" name="Google Shape;311;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when the person shows signs of using excessive or out-of-the-ordinary use of drugs or alcohol</a:t>
            </a:r>
            <a:endParaRPr b="0"/>
          </a:p>
          <a:p>
            <a:pPr indent="0" lvl="0" marL="0" rtl="0" algn="l">
              <a:lnSpc>
                <a:spcPct val="100000"/>
              </a:lnSpc>
              <a:spcBef>
                <a:spcPts val="0"/>
              </a:spcBef>
              <a:spcAft>
                <a:spcPts val="0"/>
              </a:spcAft>
              <a:buSzPts val="1400"/>
              <a:buNone/>
            </a:pPr>
            <a:br>
              <a:rPr lang="en-US"/>
            </a:br>
            <a:endParaRPr/>
          </a:p>
        </p:txBody>
      </p:sp>
      <p:sp>
        <p:nvSpPr>
          <p:cNvPr id="318" name="Google Shape;318;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When the person’s  chronic health conditions are aggravates  (like amnesia, hypertension, diabetes, lower back pain etc ), which need specialised support</a:t>
            </a:r>
            <a:endParaRPr b="0"/>
          </a:p>
          <a:p>
            <a:pPr indent="0" lvl="0" marL="0" rtl="0" algn="l">
              <a:lnSpc>
                <a:spcPct val="100000"/>
              </a:lnSpc>
              <a:spcBef>
                <a:spcPts val="0"/>
              </a:spcBef>
              <a:spcAft>
                <a:spcPts val="0"/>
              </a:spcAft>
              <a:buSzPts val="1400"/>
              <a:buNone/>
            </a:pPr>
            <a:br>
              <a:rPr lang="en-US"/>
            </a:br>
            <a:endParaRPr/>
          </a:p>
        </p:txBody>
      </p:sp>
      <p:sp>
        <p:nvSpPr>
          <p:cNvPr id="325" name="Google Shape;325;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and for a few people extreme stress can cause them lose in touch with reality, leading them to experience bizarre or unusual thinking or hear or see things that are not there</a:t>
            </a:r>
            <a:endParaRPr b="0"/>
          </a:p>
          <a:p>
            <a:pPr indent="0" lvl="0" marL="0" rtl="0" algn="l">
              <a:lnSpc>
                <a:spcPct val="100000"/>
              </a:lnSpc>
              <a:spcBef>
                <a:spcPts val="0"/>
              </a:spcBef>
              <a:spcAft>
                <a:spcPts val="0"/>
              </a:spcAft>
              <a:buSzPts val="1400"/>
              <a:buNone/>
            </a:pPr>
            <a:br>
              <a:rPr lang="en-US"/>
            </a:br>
            <a:br>
              <a:rPr lang="en-US"/>
            </a:br>
            <a:endParaRPr/>
          </a:p>
        </p:txBody>
      </p:sp>
      <p:sp>
        <p:nvSpPr>
          <p:cNvPr id="332" name="Google Shape;332;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strike="noStrike">
                <a:solidFill>
                  <a:schemeClr val="dk1"/>
                </a:solidFill>
                <a:latin typeface="Calibri"/>
                <a:ea typeface="Calibri"/>
                <a:cs typeface="Calibri"/>
                <a:sym typeface="Calibri"/>
              </a:rPr>
              <a:t>IF A PERSON PRESENTS WITH ANY OF THESE SIGNS OR SYMPTOMS, THE YOU SHOULD TRY TO HELP THE PERSON IN DISTRESS ACCESS ADDITIONAL HELP AS SOON AS POSSIBLE.</a:t>
            </a:r>
            <a:endParaRPr b="0"/>
          </a:p>
          <a:p>
            <a:pPr indent="0" lvl="0" marL="0" rtl="0" algn="l">
              <a:lnSpc>
                <a:spcPct val="100000"/>
              </a:lnSpc>
              <a:spcBef>
                <a:spcPts val="0"/>
              </a:spcBef>
              <a:spcAft>
                <a:spcPts val="0"/>
              </a:spcAft>
              <a:buSzPts val="1400"/>
              <a:buNone/>
            </a:pPr>
            <a:br>
              <a:rPr b="0" lang="en-US"/>
            </a:br>
            <a:r>
              <a:rPr b="0" i="0" lang="en-US" sz="1200" u="none" strike="noStrike">
                <a:solidFill>
                  <a:schemeClr val="dk1"/>
                </a:solidFill>
                <a:latin typeface="Calibri"/>
                <a:ea typeface="Calibri"/>
                <a:cs typeface="Calibri"/>
                <a:sym typeface="Calibri"/>
              </a:rPr>
              <a:t>When this happens, they might be seriously distressed. </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Feeling serious distress is a normal reaction to extraordinary circumstances, but it can stop people being able to function. </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In a situation like this, it is likely that you will need to refer the person on to specialized support. </a:t>
            </a:r>
            <a:endParaRPr b="0"/>
          </a:p>
          <a:p>
            <a:pPr indent="0" lvl="0" marL="0" rtl="0" algn="l">
              <a:lnSpc>
                <a:spcPct val="100000"/>
              </a:lnSpc>
              <a:spcBef>
                <a:spcPts val="0"/>
              </a:spcBef>
              <a:spcAft>
                <a:spcPts val="0"/>
              </a:spcAft>
              <a:buSzPts val="1400"/>
              <a:buNone/>
            </a:pPr>
            <a:br>
              <a:rPr lang="en-US"/>
            </a:br>
            <a:endParaRPr/>
          </a:p>
        </p:txBody>
      </p:sp>
      <p:sp>
        <p:nvSpPr>
          <p:cNvPr id="341" name="Google Shape;341;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 name="Google Shape;6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Welcome to the fourth module of Basic Psychosocial Skills for First Responders. In this module we will be discussing ‘Supporting People Who are Experiencing Stress’. We will look at common and severe stress reactions and how to support someone who is showing these stress symptoms.</a:t>
            </a:r>
            <a:endParaRPr/>
          </a:p>
          <a:p>
            <a:pPr indent="0" lvl="0" marL="0" rtl="0" algn="l">
              <a:lnSpc>
                <a:spcPct val="100000"/>
              </a:lnSpc>
              <a:spcBef>
                <a:spcPts val="0"/>
              </a:spcBef>
              <a:spcAft>
                <a:spcPts val="0"/>
              </a:spcAft>
              <a:buSzPts val="1400"/>
              <a:buNone/>
            </a:pPr>
            <a:r>
              <a:t/>
            </a:r>
            <a:endParaRPr/>
          </a:p>
        </p:txBody>
      </p:sp>
      <p:sp>
        <p:nvSpPr>
          <p:cNvPr id="66" name="Google Shape;6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This video will look at supporting people in serious distress</a:t>
            </a:r>
            <a:endParaRPr/>
          </a:p>
          <a:p>
            <a:pPr indent="0" lvl="0" marL="0" rtl="0" algn="l">
              <a:lnSpc>
                <a:spcPct val="100000"/>
              </a:lnSpc>
              <a:spcBef>
                <a:spcPts val="0"/>
              </a:spcBef>
              <a:spcAft>
                <a:spcPts val="0"/>
              </a:spcAft>
              <a:buSzPts val="1400"/>
              <a:buNone/>
            </a:pPr>
            <a:r>
              <a:t/>
            </a:r>
            <a:endParaRPr/>
          </a:p>
        </p:txBody>
      </p:sp>
      <p:sp>
        <p:nvSpPr>
          <p:cNvPr id="347" name="Google Shape;347;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How can you help, when you encounter someone in serious distress?</a:t>
            </a:r>
            <a:endParaRPr b="0"/>
          </a:p>
        </p:txBody>
      </p:sp>
      <p:sp>
        <p:nvSpPr>
          <p:cNvPr id="355" name="Google Shape;355;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SAFETY FIRST-</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Make sure that you, the person and others are safe from harm. If you feel unsafe, leave and get help. If you think the person may hurt themselves, get help (ask a colleague, call emergency services, etc.). </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Take preventative measures against COVID-19 infection (e.g. physical distancing). </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When seeking help respect dignity of yourself and others and maintain confidentiality </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Do NOT put yourself at risk. </a:t>
            </a:r>
            <a:endParaRPr b="0"/>
          </a:p>
        </p:txBody>
      </p:sp>
      <p:sp>
        <p:nvSpPr>
          <p:cNvPr id="361" name="Google Shape;361;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LET THEM KNOW WHO YOU ARE</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-Introduce yourself clearly </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and respectfully – your name and your role, and that you are there to help. </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Ask them for their name so that you can address them.</a:t>
            </a:r>
            <a:endParaRPr b="0"/>
          </a:p>
        </p:txBody>
      </p:sp>
      <p:sp>
        <p:nvSpPr>
          <p:cNvPr id="369" name="Google Shape;369;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ALWAYS KEEP CALM-</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Don’t shout at the person or physically restrain them.</a:t>
            </a:r>
            <a:endParaRPr b="0"/>
          </a:p>
        </p:txBody>
      </p:sp>
      <p:sp>
        <p:nvSpPr>
          <p:cNvPr id="378" name="Google Shape;378;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LISTEN to THE PERSON-</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Use your communication skills, as described in Module 2. </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Do not pressure the person to talk. </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Be patient and reassure them that you are there to help and to listen.</a:t>
            </a:r>
            <a:endParaRPr b="0"/>
          </a:p>
        </p:txBody>
      </p:sp>
      <p:sp>
        <p:nvSpPr>
          <p:cNvPr id="386" name="Google Shape;386;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OFFER PRACTICAL COMFORT and INFORMATION- </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If possible,  offer the person a quiet place to talk, some water and make the person feel comfortable (offering a chair to sit or a place to lie down, a clean towel dipped in warm water to wipe their face). </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These gestures of  comfort will help them feel safe. Ask them what they  need – don’t assume that you know. </a:t>
            </a:r>
            <a:endParaRPr b="0"/>
          </a:p>
        </p:txBody>
      </p:sp>
      <p:sp>
        <p:nvSpPr>
          <p:cNvPr id="394" name="Google Shape;394;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HELP PEOPLE REGAIN CONTROL- </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to do this follow these three steps</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a. If the person is anxious, support them to breathe slowly – see “slow breathing” technique in additional resources</a:t>
            </a:r>
            <a:br>
              <a:rPr b="0" i="0" lang="en-US" sz="1200" u="none" strike="noStrike">
                <a:solidFill>
                  <a:schemeClr val="dk1"/>
                </a:solidFill>
                <a:latin typeface="Calibri"/>
                <a:ea typeface="Calibri"/>
                <a:cs typeface="Calibri"/>
                <a:sym typeface="Calibri"/>
              </a:rPr>
            </a:br>
            <a:br>
              <a:rPr b="0" i="0" lang="en-US" sz="1200" u="none" strike="noStrike">
                <a:solidFill>
                  <a:schemeClr val="dk1"/>
                </a:solidFill>
                <a:latin typeface="Calibri"/>
                <a:ea typeface="Calibri"/>
                <a:cs typeface="Calibri"/>
                <a:sym typeface="Calibri"/>
              </a:rPr>
            </a:b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b. If the person is out of touch with their surroundings, remind them where they are, the day of the week and who you are. Ask them to notice things in their immediate environment (e.g. “Name one thing you see or hear”).</a:t>
            </a:r>
            <a:br>
              <a:rPr b="0" i="0" lang="en-US" sz="1200" u="none" strike="noStrike">
                <a:solidFill>
                  <a:schemeClr val="dk1"/>
                </a:solidFill>
                <a:latin typeface="Calibri"/>
                <a:ea typeface="Calibri"/>
                <a:cs typeface="Calibri"/>
                <a:sym typeface="Calibri"/>
              </a:rPr>
            </a:br>
            <a:br>
              <a:rPr b="0" i="0" lang="en-US" sz="1200" u="none" strike="noStrike">
                <a:solidFill>
                  <a:schemeClr val="dk1"/>
                </a:solidFill>
                <a:latin typeface="Calibri"/>
                <a:ea typeface="Calibri"/>
                <a:cs typeface="Calibri"/>
                <a:sym typeface="Calibri"/>
              </a:rPr>
            </a:b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c. Help them to use their own good coping strategies and to reach out to supportive people in their lives.</a:t>
            </a:r>
            <a:endParaRPr b="0"/>
          </a:p>
        </p:txBody>
      </p:sp>
      <p:sp>
        <p:nvSpPr>
          <p:cNvPr id="402" name="Google Shape;402;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PROVIDE CLEAR INFORMATION- </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Give reliable information to help the person understand the situation and what help is available. Make sure that you use words they can understand (not complicated words). </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Keep the message simple and repeat it or write it down if needed. </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Ask them if they understand or have any questions.</a:t>
            </a:r>
            <a:endParaRPr b="0"/>
          </a:p>
        </p:txBody>
      </p:sp>
      <p:sp>
        <p:nvSpPr>
          <p:cNvPr id="410" name="Google Shape;410;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STAY WITH THE PERSON-</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Try not to leave the person alone. </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If you can’t stay with them, find a safe person (a colleague, a friend) to be with them until you find help or they feel more calm.</a:t>
            </a:r>
            <a:endParaRPr b="0"/>
          </a:p>
        </p:txBody>
      </p:sp>
      <p:sp>
        <p:nvSpPr>
          <p:cNvPr id="418" name="Google Shape;418;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 name="Google Shape;7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Being a frontline worker, you may come across people who show signs of extreme stress. Signs of stress are natural reactions, when a person experiences a crisis.</a:t>
            </a:r>
            <a:endParaRPr/>
          </a:p>
          <a:p>
            <a:pPr indent="0" lvl="0" marL="0" rtl="0" algn="l">
              <a:lnSpc>
                <a:spcPct val="100000"/>
              </a:lnSpc>
              <a:spcBef>
                <a:spcPts val="0"/>
              </a:spcBef>
              <a:spcAft>
                <a:spcPts val="0"/>
              </a:spcAft>
              <a:buSzPts val="1400"/>
              <a:buNone/>
            </a:pPr>
            <a:br>
              <a:rPr lang="en-US"/>
            </a:br>
            <a:endParaRPr/>
          </a:p>
        </p:txBody>
      </p:sp>
      <p:sp>
        <p:nvSpPr>
          <p:cNvPr id="74" name="Google Shape;7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REFER TO SPECIALIZED SUPPORT-</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Do not go beyond the  limits of what you know. </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Let others with more specialised skills, such as doctors, nurses, counsellors and mental health professionals, take over. </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Link the person directly with support, or make sure they have contact information and clear instructions for getting further help.</a:t>
            </a:r>
            <a:endParaRPr b="0"/>
          </a:p>
        </p:txBody>
      </p:sp>
      <p:sp>
        <p:nvSpPr>
          <p:cNvPr id="426" name="Google Shape;426;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are the important things to remember</a:t>
            </a:r>
            <a:endParaRPr/>
          </a:p>
          <a:p>
            <a:pPr indent="0" lvl="0" marL="0" rtl="0" algn="l">
              <a:lnSpc>
                <a:spcPct val="100000"/>
              </a:lnSpc>
              <a:spcBef>
                <a:spcPts val="0"/>
              </a:spcBef>
              <a:spcAft>
                <a:spcPts val="0"/>
              </a:spcAft>
              <a:buSzPts val="1400"/>
              <a:buNone/>
            </a:pPr>
            <a:r>
              <a:t/>
            </a:r>
            <a:endParaRPr/>
          </a:p>
        </p:txBody>
      </p:sp>
      <p:sp>
        <p:nvSpPr>
          <p:cNvPr id="436" name="Google Shape;436;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When helping someone in distress, there are certain things to keep in mind as a helper.</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and those are:</a:t>
            </a:r>
            <a:endParaRPr b="0"/>
          </a:p>
        </p:txBody>
      </p:sp>
      <p:sp>
        <p:nvSpPr>
          <p:cNvPr id="444" name="Google Shape;444;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First- </a:t>
            </a:r>
            <a:endParaRPr b="0"/>
          </a:p>
          <a:p>
            <a:pPr indent="0" lvl="0" marL="0" rtl="0" algn="l">
              <a:lnSpc>
                <a:spcPct val="100000"/>
              </a:lnSpc>
              <a:spcBef>
                <a:spcPts val="0"/>
              </a:spcBef>
              <a:spcAft>
                <a:spcPts val="0"/>
              </a:spcAft>
              <a:buSzPts val="1400"/>
              <a:buNone/>
            </a:pPr>
            <a:r>
              <a:rPr b="1" i="0" lang="en-US" sz="1200" u="none" strike="noStrike">
                <a:solidFill>
                  <a:schemeClr val="dk1"/>
                </a:solidFill>
                <a:latin typeface="Calibri"/>
                <a:ea typeface="Calibri"/>
                <a:cs typeface="Calibri"/>
                <a:sym typeface="Calibri"/>
              </a:rPr>
              <a:t>If you are talking on the phone, try to stay on the line with the person until they calm down and/or you are able to contact support services to go and help directly. </a:t>
            </a:r>
            <a:br>
              <a:rPr b="1" i="0" lang="en-US" sz="1200" u="none" strike="noStrike">
                <a:solidFill>
                  <a:schemeClr val="dk1"/>
                </a:solidFill>
                <a:latin typeface="Calibri"/>
                <a:ea typeface="Calibri"/>
                <a:cs typeface="Calibri"/>
                <a:sym typeface="Calibri"/>
              </a:rPr>
            </a:br>
            <a:r>
              <a:rPr b="1" i="0" lang="en-US" sz="1200" u="none" strike="noStrike">
                <a:solidFill>
                  <a:schemeClr val="dk1"/>
                </a:solidFill>
                <a:latin typeface="Calibri"/>
                <a:ea typeface="Calibri"/>
                <a:cs typeface="Calibri"/>
                <a:sym typeface="Calibri"/>
              </a:rPr>
              <a:t>Check that they are comfortable and able to talk.</a:t>
            </a:r>
            <a:r>
              <a:rPr b="0" i="0" lang="en-US" sz="1200" u="none" strike="noStrike">
                <a:solidFill>
                  <a:schemeClr val="dk1"/>
                </a:solidFill>
                <a:latin typeface="Calibri"/>
                <a:ea typeface="Calibri"/>
                <a:cs typeface="Calibri"/>
                <a:sym typeface="Calibri"/>
              </a:rPr>
              <a:t> </a:t>
            </a:r>
            <a:endParaRPr b="0"/>
          </a:p>
        </p:txBody>
      </p:sp>
      <p:sp>
        <p:nvSpPr>
          <p:cNvPr id="451" name="Google Shape;451;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Secondly, and more importantly </a:t>
            </a:r>
            <a:endParaRPr b="0"/>
          </a:p>
          <a:p>
            <a:pPr indent="0" lvl="0" marL="0" rtl="0" algn="l">
              <a:lnSpc>
                <a:spcPct val="100000"/>
              </a:lnSpc>
              <a:spcBef>
                <a:spcPts val="0"/>
              </a:spcBef>
              <a:spcAft>
                <a:spcPts val="0"/>
              </a:spcAft>
              <a:buSzPts val="1400"/>
              <a:buNone/>
            </a:pPr>
            <a:r>
              <a:rPr b="1" i="0" lang="en-US" sz="1200" u="none" strike="noStrike">
                <a:solidFill>
                  <a:schemeClr val="dk1"/>
                </a:solidFill>
                <a:latin typeface="Calibri"/>
                <a:ea typeface="Calibri"/>
                <a:cs typeface="Calibri"/>
                <a:sym typeface="Calibri"/>
              </a:rPr>
              <a:t>Helping a distressed person is stressful for you as a helper, therefore it is imperative to take care of yourself after providing the needed support.</a:t>
            </a:r>
            <a:endParaRPr b="0"/>
          </a:p>
          <a:p>
            <a:pPr indent="0" lvl="0" marL="0" rtl="0" algn="l">
              <a:lnSpc>
                <a:spcPct val="100000"/>
              </a:lnSpc>
              <a:spcBef>
                <a:spcPts val="0"/>
              </a:spcBef>
              <a:spcAft>
                <a:spcPts val="0"/>
              </a:spcAft>
              <a:buSzPts val="1400"/>
              <a:buNone/>
            </a:pPr>
            <a:r>
              <a:rPr b="1" i="0" lang="en-US" sz="1200" u="none" strike="noStrike">
                <a:solidFill>
                  <a:schemeClr val="dk1"/>
                </a:solidFill>
                <a:latin typeface="Calibri"/>
                <a:ea typeface="Calibri"/>
                <a:cs typeface="Calibri"/>
                <a:sym typeface="Calibri"/>
              </a:rPr>
              <a:t>This is normal and a responsible thing to do.</a:t>
            </a:r>
            <a:endParaRPr b="0"/>
          </a:p>
        </p:txBody>
      </p:sp>
      <p:sp>
        <p:nvSpPr>
          <p:cNvPr id="458" name="Google Shape;458;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strike="noStrike">
                <a:solidFill>
                  <a:schemeClr val="dk1"/>
                </a:solidFill>
                <a:latin typeface="Calibri"/>
                <a:ea typeface="Calibri"/>
                <a:cs typeface="Calibri"/>
                <a:sym typeface="Calibri"/>
              </a:rPr>
              <a:t>Take some time to breathe and relax after helping someone in severe distress. </a:t>
            </a:r>
            <a:br>
              <a:rPr b="1" i="0" lang="en-US" sz="1200" u="none" strike="noStrike">
                <a:solidFill>
                  <a:schemeClr val="dk1"/>
                </a:solidFill>
                <a:latin typeface="Calibri"/>
                <a:ea typeface="Calibri"/>
                <a:cs typeface="Calibri"/>
                <a:sym typeface="Calibri"/>
              </a:rPr>
            </a:br>
            <a:r>
              <a:rPr b="1" i="0" lang="en-US" sz="1200" u="none" strike="noStrike">
                <a:solidFill>
                  <a:schemeClr val="dk1"/>
                </a:solidFill>
                <a:latin typeface="Calibri"/>
                <a:ea typeface="Calibri"/>
                <a:cs typeface="Calibri"/>
                <a:sym typeface="Calibri"/>
              </a:rPr>
              <a:t>( Have a cup of tea/coffee or refreshments, stay quietly for a few minutes/ go for a walk, listen to music etc.)</a:t>
            </a:r>
            <a:endParaRPr b="0"/>
          </a:p>
          <a:p>
            <a:pPr indent="0" lvl="0" marL="0" rtl="0" algn="l">
              <a:lnSpc>
                <a:spcPct val="100000"/>
              </a:lnSpc>
              <a:spcBef>
                <a:spcPts val="0"/>
              </a:spcBef>
              <a:spcAft>
                <a:spcPts val="0"/>
              </a:spcAft>
              <a:buSzPts val="1400"/>
              <a:buNone/>
            </a:pPr>
            <a:r>
              <a:rPr b="1" i="0" lang="en-US" sz="1200" u="none" strike="noStrike">
                <a:solidFill>
                  <a:schemeClr val="dk1"/>
                </a:solidFill>
                <a:latin typeface="Calibri"/>
                <a:ea typeface="Calibri"/>
                <a:cs typeface="Calibri"/>
                <a:sym typeface="Calibri"/>
              </a:rPr>
              <a:t>and these routines can help you as a helper in the long run.</a:t>
            </a:r>
            <a:endParaRPr b="0"/>
          </a:p>
        </p:txBody>
      </p:sp>
      <p:sp>
        <p:nvSpPr>
          <p:cNvPr id="467" name="Google Shape;467;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Case Study</a:t>
            </a:r>
            <a:endParaRPr/>
          </a:p>
        </p:txBody>
      </p:sp>
      <p:sp>
        <p:nvSpPr>
          <p:cNvPr id="474" name="Google Shape;474;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Let's see how Lin Lin helps her friend  to identify stress reactions and help relax them.</a:t>
            </a:r>
            <a:endParaRPr/>
          </a:p>
          <a:p>
            <a:pPr indent="0" lvl="0" marL="0" rtl="0" algn="l">
              <a:lnSpc>
                <a:spcPct val="100000"/>
              </a:lnSpc>
              <a:spcBef>
                <a:spcPts val="0"/>
              </a:spcBef>
              <a:spcAft>
                <a:spcPts val="0"/>
              </a:spcAft>
              <a:buSzPts val="1400"/>
              <a:buNone/>
            </a:pPr>
            <a:r>
              <a:t/>
            </a:r>
            <a:endParaRPr/>
          </a:p>
        </p:txBody>
      </p:sp>
      <p:sp>
        <p:nvSpPr>
          <p:cNvPr id="484" name="Google Shape;484;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i="1" lang="en-US"/>
              <a:t>Thuzar’s partner has been taken into hospital as he is not well. She is so worried about him that she is not sleeping at night, she cannot eat and she has back pain. </a:t>
            </a:r>
            <a:endParaRPr/>
          </a:p>
          <a:p>
            <a:pPr indent="0" lvl="0" marL="0" rtl="0" algn="l">
              <a:lnSpc>
                <a:spcPct val="100000"/>
              </a:lnSpc>
              <a:spcBef>
                <a:spcPts val="0"/>
              </a:spcBef>
              <a:spcAft>
                <a:spcPts val="0"/>
              </a:spcAft>
              <a:buSzPts val="1400"/>
              <a:buNone/>
            </a:pPr>
            <a:r>
              <a:rPr i="1" lang="en-US"/>
              <a:t>Thuzar is talking to her colleague, Lin Lin, on the phone and tells her how she is feeling. Lin Lin listens to her, and shows her support and care. She asks Thuzar if there is anything she can do to make herself feel better. Thuzar is so tired that she can’t think about anything at the moment. Her back aches so much... </a:t>
            </a:r>
            <a:endParaRPr/>
          </a:p>
          <a:p>
            <a:pPr indent="0" lvl="0" marL="0" rtl="0" algn="l">
              <a:lnSpc>
                <a:spcPct val="100000"/>
              </a:lnSpc>
              <a:spcBef>
                <a:spcPts val="0"/>
              </a:spcBef>
              <a:spcAft>
                <a:spcPts val="0"/>
              </a:spcAft>
              <a:buSzPts val="1400"/>
              <a:buNone/>
            </a:pPr>
            <a:br>
              <a:rPr lang="en-US"/>
            </a:br>
            <a:r>
              <a:rPr i="1" lang="en-US"/>
              <a:t>Lin Lin realizes that her colleague is showing signs of stress, so she asks her whether she would like to engage in an activity to take her mind off.  Thuzar suggests that she would like to listen to some music as she and her partner would normally do together. Lin Lin tells her what a wonderful idea this is and says she can also listen to the same music to keep Thuzar company.</a:t>
            </a:r>
            <a:br>
              <a:rPr lang="en-US"/>
            </a:br>
            <a:endParaRPr/>
          </a:p>
          <a:p>
            <a:pPr indent="0" lvl="0" marL="0" rtl="0" algn="l">
              <a:lnSpc>
                <a:spcPct val="100000"/>
              </a:lnSpc>
              <a:spcBef>
                <a:spcPts val="0"/>
              </a:spcBef>
              <a:spcAft>
                <a:spcPts val="0"/>
              </a:spcAft>
              <a:buSzPts val="1400"/>
              <a:buNone/>
            </a:pPr>
            <a:r>
              <a:t/>
            </a:r>
            <a:endParaRPr/>
          </a:p>
        </p:txBody>
      </p:sp>
      <p:sp>
        <p:nvSpPr>
          <p:cNvPr id="491" name="Google Shape;491;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You have completed module 4 of Basic Psychosocial skills for first responders in Myanmar. In this module we have looked  at common and severe stress reactions and how we can best support someone who is showing these stress symptoms. We hope you have enjoyed this module. </a:t>
            </a:r>
            <a:endParaRPr/>
          </a:p>
          <a:p>
            <a:pPr indent="0" lvl="0" marL="0" rtl="0" algn="l">
              <a:lnSpc>
                <a:spcPct val="100000"/>
              </a:lnSpc>
              <a:spcBef>
                <a:spcPts val="0"/>
              </a:spcBef>
              <a:spcAft>
                <a:spcPts val="0"/>
              </a:spcAft>
              <a:buSzPts val="1400"/>
              <a:buNone/>
            </a:pPr>
            <a:r>
              <a:rPr lang="en-US"/>
              <a:t>Please take the evaluation for module 4 and then continue to module 5</a:t>
            </a:r>
            <a:endParaRPr/>
          </a:p>
          <a:p>
            <a:pPr indent="0" lvl="0" marL="0" rtl="0" algn="l">
              <a:lnSpc>
                <a:spcPct val="100000"/>
              </a:lnSpc>
              <a:spcBef>
                <a:spcPts val="0"/>
              </a:spcBef>
              <a:spcAft>
                <a:spcPts val="0"/>
              </a:spcAft>
              <a:buSzPts val="1400"/>
              <a:buNone/>
            </a:pPr>
            <a:r>
              <a:t/>
            </a:r>
            <a:endParaRPr/>
          </a:p>
        </p:txBody>
      </p:sp>
      <p:sp>
        <p:nvSpPr>
          <p:cNvPr id="500" name="Google Shape;500;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 name="Google Shape;8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do you think stress is?</a:t>
            </a:r>
            <a:endParaRPr/>
          </a:p>
        </p:txBody>
      </p:sp>
      <p:sp>
        <p:nvSpPr>
          <p:cNvPr id="83" name="Google Shape;8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Stress is a natural reaction, and it is common for everyone. It is a sign of discomfort towards a particular person or an incident. </a:t>
            </a:r>
            <a:endParaRPr/>
          </a:p>
          <a:p>
            <a:pPr indent="0" lvl="0" marL="0" rtl="0" algn="l">
              <a:lnSpc>
                <a:spcPct val="100000"/>
              </a:lnSpc>
              <a:spcBef>
                <a:spcPts val="0"/>
              </a:spcBef>
              <a:spcAft>
                <a:spcPts val="0"/>
              </a:spcAft>
              <a:buSzPts val="1400"/>
              <a:buNone/>
            </a:pPr>
            <a:r>
              <a:rPr lang="en-US"/>
              <a:t>Stress reactions occur when one person experiences a change or a challenge, it can be good or bad.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However we all have different expressions of stress.</a:t>
            </a:r>
            <a:br>
              <a:rPr lang="en-US"/>
            </a:br>
            <a:endParaRPr/>
          </a:p>
        </p:txBody>
      </p:sp>
      <p:sp>
        <p:nvSpPr>
          <p:cNvPr id="89" name="Google Shape;8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To understand stress, let us look into stress reactions</a:t>
            </a:r>
            <a:endParaRPr/>
          </a:p>
        </p:txBody>
      </p:sp>
      <p:sp>
        <p:nvSpPr>
          <p:cNvPr id="99" name="Google Shape;9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 it is a natural reaction, there are common expressions of stress. Since we all experience it differently, some may also express severe stress reactions. </a:t>
            </a:r>
            <a:endParaRPr/>
          </a:p>
          <a:p>
            <a:pPr indent="0" lvl="0" marL="0" rtl="0" algn="l">
              <a:lnSpc>
                <a:spcPct val="100000"/>
              </a:lnSpc>
              <a:spcBef>
                <a:spcPts val="0"/>
              </a:spcBef>
              <a:spcAft>
                <a:spcPts val="0"/>
              </a:spcAft>
              <a:buSzPts val="1400"/>
              <a:buNone/>
            </a:pPr>
            <a:r>
              <a:rPr lang="en-US"/>
              <a:t>Stress reactions are expressed </a:t>
            </a:r>
            <a:endParaRPr/>
          </a:p>
          <a:p>
            <a:pPr indent="0" lvl="0" marL="0" rtl="0" algn="l">
              <a:lnSpc>
                <a:spcPct val="100000"/>
              </a:lnSpc>
              <a:spcBef>
                <a:spcPts val="0"/>
              </a:spcBef>
              <a:spcAft>
                <a:spcPts val="0"/>
              </a:spcAft>
              <a:buSzPts val="1400"/>
              <a:buNone/>
            </a:pPr>
            <a:r>
              <a:rPr lang="en-US"/>
              <a:t>- physically</a:t>
            </a:r>
            <a:endParaRPr/>
          </a:p>
          <a:p>
            <a:pPr indent="0" lvl="0" marL="0" rtl="0" algn="l">
              <a:lnSpc>
                <a:spcPct val="100000"/>
              </a:lnSpc>
              <a:spcBef>
                <a:spcPts val="0"/>
              </a:spcBef>
              <a:spcAft>
                <a:spcPts val="0"/>
              </a:spcAft>
              <a:buSzPts val="1400"/>
              <a:buNone/>
            </a:pPr>
            <a:r>
              <a:rPr lang="en-US"/>
              <a:t>- mentally</a:t>
            </a:r>
            <a:endParaRPr/>
          </a:p>
          <a:p>
            <a:pPr indent="0" lvl="0" marL="0" rtl="0" algn="l">
              <a:lnSpc>
                <a:spcPct val="100000"/>
              </a:lnSpc>
              <a:spcBef>
                <a:spcPts val="0"/>
              </a:spcBef>
              <a:spcAft>
                <a:spcPts val="0"/>
              </a:spcAft>
              <a:buSzPts val="1400"/>
              <a:buNone/>
            </a:pPr>
            <a:r>
              <a:rPr lang="en-US"/>
              <a:t>- emotionally</a:t>
            </a:r>
            <a:endParaRPr/>
          </a:p>
          <a:p>
            <a:pPr indent="0" lvl="0" marL="0" rtl="0" algn="l">
              <a:lnSpc>
                <a:spcPct val="100000"/>
              </a:lnSpc>
              <a:spcBef>
                <a:spcPts val="0"/>
              </a:spcBef>
              <a:spcAft>
                <a:spcPts val="0"/>
              </a:spcAft>
              <a:buSzPts val="1400"/>
              <a:buNone/>
            </a:pPr>
            <a:r>
              <a:rPr lang="en-US"/>
              <a:t>and - through our behaviour</a:t>
            </a:r>
            <a:endParaRPr/>
          </a:p>
          <a:p>
            <a:pPr indent="0" lvl="0" marL="0" rtl="0" algn="l">
              <a:lnSpc>
                <a:spcPct val="100000"/>
              </a:lnSpc>
              <a:spcBef>
                <a:spcPts val="0"/>
              </a:spcBef>
              <a:spcAft>
                <a:spcPts val="0"/>
              </a:spcAft>
              <a:buSzPts val="1400"/>
              <a:buNone/>
            </a:pPr>
            <a:br>
              <a:rPr lang="en-US"/>
            </a:br>
            <a:endParaRPr/>
          </a:p>
        </p:txBody>
      </p:sp>
      <p:sp>
        <p:nvSpPr>
          <p:cNvPr id="105" name="Google Shape;105;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6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888888"/>
              </a:buClr>
              <a:buSzPts val="2400"/>
              <a:buNone/>
              <a:defRPr sz="2400">
                <a:solidFill>
                  <a:srgbClr val="888888"/>
                </a:solidFill>
              </a:defRPr>
            </a:lvl1pPr>
            <a:lvl2pPr indent="-228600" lvl="1" marL="914400" algn="l">
              <a:lnSpc>
                <a:spcPct val="110000"/>
              </a:lnSpc>
              <a:spcBef>
                <a:spcPts val="500"/>
              </a:spcBef>
              <a:spcAft>
                <a:spcPts val="0"/>
              </a:spcAft>
              <a:buClr>
                <a:srgbClr val="888888"/>
              </a:buClr>
              <a:buSzPts val="2000"/>
              <a:buNone/>
              <a:defRPr sz="2000">
                <a:solidFill>
                  <a:srgbClr val="888888"/>
                </a:solidFill>
              </a:defRPr>
            </a:lvl2pPr>
            <a:lvl3pPr indent="-228600" lvl="2" marL="1371600" algn="l">
              <a:lnSpc>
                <a:spcPct val="110000"/>
              </a:lnSpc>
              <a:spcBef>
                <a:spcPts val="500"/>
              </a:spcBef>
              <a:spcAft>
                <a:spcPts val="0"/>
              </a:spcAft>
              <a:buClr>
                <a:srgbClr val="888888"/>
              </a:buClr>
              <a:buSzPts val="1800"/>
              <a:buNone/>
              <a:defRPr sz="1800">
                <a:solidFill>
                  <a:srgbClr val="888888"/>
                </a:solidFill>
              </a:defRPr>
            </a:lvl3pPr>
            <a:lvl4pPr indent="-228600" lvl="3" marL="1828800" algn="l">
              <a:lnSpc>
                <a:spcPct val="110000"/>
              </a:lnSpc>
              <a:spcBef>
                <a:spcPts val="500"/>
              </a:spcBef>
              <a:spcAft>
                <a:spcPts val="0"/>
              </a:spcAft>
              <a:buClr>
                <a:srgbClr val="888888"/>
              </a:buClr>
              <a:buSzPts val="1600"/>
              <a:buNone/>
              <a:defRPr sz="1600">
                <a:solidFill>
                  <a:srgbClr val="888888"/>
                </a:solidFill>
              </a:defRPr>
            </a:lvl4pPr>
            <a:lvl5pPr indent="-228600" lvl="4" marL="2286000" algn="l">
              <a:lnSpc>
                <a:spcPct val="11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 name="Google Shape;18;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descr="Tag=AccentColor&#10;Flavor=Light&#10;Target=FillAndLine" id="22" name="Google Shape;22;p62"/>
          <p:cNvSpPr/>
          <p:nvPr/>
        </p:nvSpPr>
        <p:spPr>
          <a:xfrm>
            <a:off x="838200" y="473688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 name="Google Shape;23;p62"/>
          <p:cNvSpPr txBox="1"/>
          <p:nvPr>
            <p:ph type="ctrTitle"/>
          </p:nvPr>
        </p:nvSpPr>
        <p:spPr>
          <a:xfrm>
            <a:off x="841248" y="448056"/>
            <a:ext cx="10515600" cy="406908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9600"/>
              <a:buFont typeface="Arial"/>
              <a:buNone/>
              <a:defRPr sz="9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2"/>
          <p:cNvSpPr txBox="1"/>
          <p:nvPr>
            <p:ph idx="1" type="subTitle"/>
          </p:nvPr>
        </p:nvSpPr>
        <p:spPr>
          <a:xfrm>
            <a:off x="841248" y="4983480"/>
            <a:ext cx="10515600" cy="1124712"/>
          </a:xfrm>
          <a:prstGeom prst="rect">
            <a:avLst/>
          </a:prstGeom>
          <a:noFill/>
          <a:ln>
            <a:noFill/>
          </a:ln>
        </p:spPr>
        <p:txBody>
          <a:bodyPr anchorCtr="0" anchor="t" bIns="45700" lIns="91425" spcFirstLastPara="1" rIns="91425" wrap="square" tIns="45700">
            <a:normAutofit/>
          </a:bodyPr>
          <a:lstStyle>
            <a:lvl1pPr lvl="0" algn="l">
              <a:lnSpc>
                <a:spcPct val="110000"/>
              </a:lnSpc>
              <a:spcBef>
                <a:spcPts val="1000"/>
              </a:spcBef>
              <a:spcAft>
                <a:spcPts val="0"/>
              </a:spcAft>
              <a:buClr>
                <a:schemeClr val="dk1"/>
              </a:buClr>
              <a:buSzPts val="2800"/>
              <a:buNone/>
              <a:defRPr sz="2800"/>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 name="Google Shape;25;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 name="Shape 28"/>
        <p:cNvGrpSpPr/>
        <p:nvPr/>
      </p:nvGrpSpPr>
      <p:grpSpPr>
        <a:xfrm>
          <a:off x="0" y="0"/>
          <a:ext cx="0" cy="0"/>
          <a:chOff x="0" y="0"/>
          <a:chExt cx="0" cy="0"/>
        </a:xfrm>
      </p:grpSpPr>
      <p:sp>
        <p:nvSpPr>
          <p:cNvPr id="29" name="Google Shape;29;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 name="Shape 32"/>
        <p:cNvGrpSpPr/>
        <p:nvPr/>
      </p:nvGrpSpPr>
      <p:grpSpPr>
        <a:xfrm>
          <a:off x="0" y="0"/>
          <a:ext cx="0" cy="0"/>
          <a:chOff x="0" y="0"/>
          <a:chExt cx="0" cy="0"/>
        </a:xfrm>
      </p:grpSpPr>
      <p:sp>
        <p:nvSpPr>
          <p:cNvPr id="33" name="Google Shape;33;p6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6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10000"/>
              </a:lnSpc>
              <a:spcBef>
                <a:spcPts val="10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10000"/>
              </a:lnSpc>
              <a:spcBef>
                <a:spcPts val="5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1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1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1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5.pn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52.png"/><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46.png"/><Relationship Id="rId4" Type="http://schemas.openxmlformats.org/officeDocument/2006/relationships/image" Target="../media/image50.png"/><Relationship Id="rId5" Type="http://schemas.openxmlformats.org/officeDocument/2006/relationships/image" Target="../media/image5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 name="Shape 42"/>
        <p:cNvGrpSpPr/>
        <p:nvPr/>
      </p:nvGrpSpPr>
      <p:grpSpPr>
        <a:xfrm>
          <a:off x="0" y="0"/>
          <a:ext cx="0" cy="0"/>
          <a:chOff x="0" y="0"/>
          <a:chExt cx="0" cy="0"/>
        </a:xfrm>
      </p:grpSpPr>
      <p:sp>
        <p:nvSpPr>
          <p:cNvPr id="43" name="Google Shape;43;p1"/>
          <p:cNvSpPr txBox="1"/>
          <p:nvPr>
            <p:ph type="title"/>
          </p:nvPr>
        </p:nvSpPr>
        <p:spPr>
          <a:xfrm>
            <a:off x="831850" y="425938"/>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02060"/>
              </a:buClr>
              <a:buSzPts val="6600"/>
              <a:buFont typeface="Calibri"/>
              <a:buNone/>
            </a:pPr>
            <a:r>
              <a:rPr b="1" lang="en-US" sz="6600">
                <a:solidFill>
                  <a:srgbClr val="002060"/>
                </a:solidFill>
                <a:latin typeface="Calibri"/>
                <a:ea typeface="Calibri"/>
                <a:cs typeface="Calibri"/>
                <a:sym typeface="Calibri"/>
              </a:rPr>
              <a:t>Basic Psychosocial Skills + </a:t>
            </a:r>
            <a:endParaRPr/>
          </a:p>
        </p:txBody>
      </p:sp>
      <p:sp>
        <p:nvSpPr>
          <p:cNvPr id="44" name="Google Shape;44;p1"/>
          <p:cNvSpPr txBox="1"/>
          <p:nvPr>
            <p:ph idx="1" type="body"/>
          </p:nvPr>
        </p:nvSpPr>
        <p:spPr>
          <a:xfrm>
            <a:off x="831850" y="2936631"/>
            <a:ext cx="10515600" cy="3153019"/>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595959"/>
              </a:buClr>
              <a:buSzPts val="2800"/>
              <a:buNone/>
            </a:pPr>
            <a:r>
              <a:rPr b="1" lang="en-US" sz="3400">
                <a:solidFill>
                  <a:srgbClr val="595959"/>
                </a:solidFill>
                <a:latin typeface="Calibri"/>
                <a:ea typeface="Calibri"/>
                <a:cs typeface="Calibri"/>
                <a:sym typeface="Calibri"/>
              </a:rPr>
              <a:t>A short course for frontline workers in Myanmar </a:t>
            </a:r>
            <a:endParaRPr sz="3000"/>
          </a:p>
          <a:p>
            <a:pPr indent="0" lvl="0" marL="0" rtl="0" algn="l">
              <a:lnSpc>
                <a:spcPct val="110000"/>
              </a:lnSpc>
              <a:spcBef>
                <a:spcPts val="1000"/>
              </a:spcBef>
              <a:spcAft>
                <a:spcPts val="0"/>
              </a:spcAft>
              <a:buClr>
                <a:srgbClr val="3F3F3F"/>
              </a:buClr>
              <a:buSzPts val="2400"/>
              <a:buNone/>
            </a:pPr>
            <a:r>
              <a:t/>
            </a:r>
            <a:endParaRPr/>
          </a:p>
        </p:txBody>
      </p:sp>
      <p:pic>
        <p:nvPicPr>
          <p:cNvPr descr="A picture containing logo&#10;&#10;Description automatically generated" id="45" name="Google Shape;45;p1"/>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0"/>
          <p:cNvSpPr txBox="1"/>
          <p:nvPr>
            <p:ph type="ctrTitle"/>
          </p:nvPr>
        </p:nvSpPr>
        <p:spPr>
          <a:xfrm>
            <a:off x="841248" y="448056"/>
            <a:ext cx="10515600" cy="406908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9600"/>
              <a:buFont typeface="Arial"/>
              <a:buNone/>
            </a:pPr>
            <a:r>
              <a:rPr lang="en-US"/>
              <a:t>Common Stress Reactions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 name="Shape 121"/>
        <p:cNvGrpSpPr/>
        <p:nvPr/>
      </p:nvGrpSpPr>
      <p:grpSpPr>
        <a:xfrm>
          <a:off x="0" y="0"/>
          <a:ext cx="0" cy="0"/>
          <a:chOff x="0" y="0"/>
          <a:chExt cx="0" cy="0"/>
        </a:xfrm>
      </p:grpSpPr>
      <p:sp>
        <p:nvSpPr>
          <p:cNvPr id="122" name="Google Shape;122;p1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3" name="Google Shape;123;p11"/>
          <p:cNvSpPr/>
          <p:nvPr/>
        </p:nvSpPr>
        <p:spPr>
          <a:xfrm>
            <a:off x="6658969" y="1168517"/>
            <a:ext cx="4889565" cy="4424065"/>
          </a:xfrm>
          <a:custGeom>
            <a:rect b="b" l="l" r="r" t="t"/>
            <a:pathLst>
              <a:path extrusionOk="0" h="4424065" w="5531319">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4A847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4" name="Google Shape;124;p11"/>
          <p:cNvSpPr txBox="1"/>
          <p:nvPr>
            <p:ph idx="1" type="subTitle"/>
          </p:nvPr>
        </p:nvSpPr>
        <p:spPr>
          <a:xfrm>
            <a:off x="7607209" y="1862356"/>
            <a:ext cx="4141301" cy="362164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FFFFFF"/>
              </a:buClr>
              <a:buSzPts val="2600"/>
              <a:buNone/>
            </a:pPr>
            <a:r>
              <a:rPr b="1" lang="en-US" sz="2600">
                <a:solidFill>
                  <a:srgbClr val="FFFFFF"/>
                </a:solidFill>
                <a:latin typeface="Quattrocento Sans"/>
                <a:ea typeface="Quattrocento Sans"/>
                <a:cs typeface="Quattrocento Sans"/>
                <a:sym typeface="Quattrocento Sans"/>
              </a:rPr>
              <a:t>Physical</a:t>
            </a:r>
            <a:endParaRPr/>
          </a:p>
          <a:p>
            <a:pPr indent="-457200" lvl="0" marL="457200" rtl="0" algn="l">
              <a:lnSpc>
                <a:spcPct val="100000"/>
              </a:lnSpc>
              <a:spcBef>
                <a:spcPts val="1000"/>
              </a:spcBef>
              <a:spcAft>
                <a:spcPts val="0"/>
              </a:spcAft>
              <a:buClr>
                <a:srgbClr val="FFFFFF"/>
              </a:buClr>
              <a:buSzPts val="2600"/>
              <a:buChar char="•"/>
            </a:pPr>
            <a:r>
              <a:rPr lang="en-US" sz="2600">
                <a:solidFill>
                  <a:srgbClr val="FFFFFF"/>
                </a:solidFill>
                <a:latin typeface="Quattrocento Sans"/>
                <a:ea typeface="Quattrocento Sans"/>
                <a:cs typeface="Quattrocento Sans"/>
                <a:sym typeface="Quattrocento Sans"/>
              </a:rPr>
              <a:t>Unable to sleep</a:t>
            </a:r>
            <a:endParaRPr/>
          </a:p>
          <a:p>
            <a:pPr indent="-457200" lvl="0" marL="457200" rtl="0" algn="l">
              <a:lnSpc>
                <a:spcPct val="100000"/>
              </a:lnSpc>
              <a:spcBef>
                <a:spcPts val="1000"/>
              </a:spcBef>
              <a:spcAft>
                <a:spcPts val="0"/>
              </a:spcAft>
              <a:buClr>
                <a:srgbClr val="FFFFFF"/>
              </a:buClr>
              <a:buSzPts val="2600"/>
              <a:buChar char="•"/>
            </a:pPr>
            <a:r>
              <a:rPr lang="en-US" sz="2600">
                <a:solidFill>
                  <a:srgbClr val="FFFFFF"/>
                </a:solidFill>
                <a:latin typeface="Quattrocento Sans"/>
                <a:ea typeface="Quattrocento Sans"/>
                <a:cs typeface="Quattrocento Sans"/>
                <a:sym typeface="Quattrocento Sans"/>
              </a:rPr>
              <a:t>Fatigue </a:t>
            </a:r>
            <a:endParaRPr/>
          </a:p>
          <a:p>
            <a:pPr indent="-457200" lvl="0" marL="457200" rtl="0" algn="l">
              <a:lnSpc>
                <a:spcPct val="100000"/>
              </a:lnSpc>
              <a:spcBef>
                <a:spcPts val="1000"/>
              </a:spcBef>
              <a:spcAft>
                <a:spcPts val="0"/>
              </a:spcAft>
              <a:buClr>
                <a:srgbClr val="FFFFFF"/>
              </a:buClr>
              <a:buSzPts val="2600"/>
              <a:buChar char="•"/>
            </a:pPr>
            <a:r>
              <a:rPr lang="en-US" sz="2600">
                <a:solidFill>
                  <a:srgbClr val="FFFFFF"/>
                </a:solidFill>
                <a:latin typeface="Quattrocento Sans"/>
                <a:ea typeface="Quattrocento Sans"/>
                <a:cs typeface="Quattrocento Sans"/>
                <a:sym typeface="Quattrocento Sans"/>
              </a:rPr>
              <a:t>Headache </a:t>
            </a:r>
            <a:endParaRPr/>
          </a:p>
          <a:p>
            <a:pPr indent="-457200" lvl="0" marL="457200" rtl="0" algn="l">
              <a:lnSpc>
                <a:spcPct val="100000"/>
              </a:lnSpc>
              <a:spcBef>
                <a:spcPts val="1000"/>
              </a:spcBef>
              <a:spcAft>
                <a:spcPts val="0"/>
              </a:spcAft>
              <a:buClr>
                <a:srgbClr val="FFFFFF"/>
              </a:buClr>
              <a:buSzPts val="2600"/>
              <a:buChar char="•"/>
            </a:pPr>
            <a:r>
              <a:rPr lang="en-US" sz="2600">
                <a:solidFill>
                  <a:srgbClr val="FFFFFF"/>
                </a:solidFill>
                <a:latin typeface="Quattrocento Sans"/>
                <a:ea typeface="Quattrocento Sans"/>
                <a:cs typeface="Quattrocento Sans"/>
                <a:sym typeface="Quattrocento Sans"/>
              </a:rPr>
              <a:t>Muscle pain</a:t>
            </a:r>
            <a:endParaRPr/>
          </a:p>
        </p:txBody>
      </p:sp>
      <p:sp>
        <p:nvSpPr>
          <p:cNvPr id="125" name="Google Shape;125;p11"/>
          <p:cNvSpPr/>
          <p:nvPr/>
        </p:nvSpPr>
        <p:spPr>
          <a:xfrm>
            <a:off x="8005874" y="4409267"/>
            <a:ext cx="3242551" cy="27432"/>
          </a:xfrm>
          <a:custGeom>
            <a:rect b="b" l="l" r="r" t="t"/>
            <a:pathLst>
              <a:path extrusionOk="0" fill="none" h="27432" w="3242551">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extrusionOk="0" h="27432" w="3242551">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rgbClr val="4A847A"/>
          </a:solidFill>
          <a:ln cap="rnd" cmpd="sng" w="38100">
            <a:solidFill>
              <a:srgbClr val="4A847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cup, person, wearing, photo&#10;&#10;Description automatically generated" id="126" name="Google Shape;126;p11"/>
          <p:cNvPicPr preferRelativeResize="0"/>
          <p:nvPr/>
        </p:nvPicPr>
        <p:blipFill rotWithShape="1">
          <a:blip r:embed="rId3">
            <a:alphaModFix/>
          </a:blip>
          <a:srcRect b="0" l="0" r="0" t="0"/>
          <a:stretch/>
        </p:blipFill>
        <p:spPr>
          <a:xfrm>
            <a:off x="643467" y="1378290"/>
            <a:ext cx="5448327" cy="400452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1" name="Shape 131"/>
        <p:cNvGrpSpPr/>
        <p:nvPr/>
      </p:nvGrpSpPr>
      <p:grpSpPr>
        <a:xfrm>
          <a:off x="0" y="0"/>
          <a:ext cx="0" cy="0"/>
          <a:chOff x="0" y="0"/>
          <a:chExt cx="0" cy="0"/>
        </a:xfrm>
      </p:grpSpPr>
      <p:sp>
        <p:nvSpPr>
          <p:cNvPr id="132" name="Google Shape;132;p1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3" name="Google Shape;133;p12"/>
          <p:cNvSpPr/>
          <p:nvPr/>
        </p:nvSpPr>
        <p:spPr>
          <a:xfrm>
            <a:off x="6658969" y="1168517"/>
            <a:ext cx="4889565" cy="4424065"/>
          </a:xfrm>
          <a:custGeom>
            <a:rect b="b" l="l" r="r" t="t"/>
            <a:pathLst>
              <a:path extrusionOk="0" h="4424065" w="5531319">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7391B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4" name="Google Shape;134;p12"/>
          <p:cNvSpPr txBox="1"/>
          <p:nvPr>
            <p:ph idx="1" type="subTitle"/>
          </p:nvPr>
        </p:nvSpPr>
        <p:spPr>
          <a:xfrm>
            <a:off x="7575895" y="1935425"/>
            <a:ext cx="3055712" cy="293271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FFFFFF"/>
              </a:buClr>
              <a:buSzPts val="2600"/>
              <a:buNone/>
            </a:pPr>
            <a:r>
              <a:rPr b="1" lang="en-US" sz="2600">
                <a:solidFill>
                  <a:srgbClr val="FFFFFF"/>
                </a:solidFill>
                <a:latin typeface="Quattrocento Sans"/>
                <a:ea typeface="Quattrocento Sans"/>
                <a:cs typeface="Quattrocento Sans"/>
                <a:sym typeface="Quattrocento Sans"/>
              </a:rPr>
              <a:t>Mental</a:t>
            </a:r>
            <a:endParaRPr sz="2600">
              <a:solidFill>
                <a:srgbClr val="FFFFFF"/>
              </a:solidFill>
              <a:latin typeface="Quattrocento Sans"/>
              <a:ea typeface="Quattrocento Sans"/>
              <a:cs typeface="Quattrocento Sans"/>
              <a:sym typeface="Quattrocento Sans"/>
            </a:endParaRPr>
          </a:p>
          <a:p>
            <a:pPr indent="-457200" lvl="0" marL="457200" rtl="0" algn="l">
              <a:lnSpc>
                <a:spcPct val="100000"/>
              </a:lnSpc>
              <a:spcBef>
                <a:spcPts val="1000"/>
              </a:spcBef>
              <a:spcAft>
                <a:spcPts val="0"/>
              </a:spcAft>
              <a:buClr>
                <a:srgbClr val="FFFFFF"/>
              </a:buClr>
              <a:buSzPts val="2600"/>
              <a:buChar char="•"/>
            </a:pPr>
            <a:r>
              <a:rPr lang="en-US" sz="2600">
                <a:solidFill>
                  <a:srgbClr val="FFFFFF"/>
                </a:solidFill>
                <a:latin typeface="Quattrocento Sans"/>
                <a:ea typeface="Quattrocento Sans"/>
                <a:cs typeface="Quattrocento Sans"/>
                <a:sym typeface="Quattrocento Sans"/>
              </a:rPr>
              <a:t>Unable to concentrate</a:t>
            </a:r>
            <a:endParaRPr/>
          </a:p>
          <a:p>
            <a:pPr indent="-457200" lvl="0" marL="457200" rtl="0" algn="l">
              <a:lnSpc>
                <a:spcPct val="100000"/>
              </a:lnSpc>
              <a:spcBef>
                <a:spcPts val="1000"/>
              </a:spcBef>
              <a:spcAft>
                <a:spcPts val="0"/>
              </a:spcAft>
              <a:buClr>
                <a:srgbClr val="FFFFFF"/>
              </a:buClr>
              <a:buSzPts val="2600"/>
              <a:buChar char="•"/>
            </a:pPr>
            <a:r>
              <a:rPr lang="en-US" sz="2600">
                <a:solidFill>
                  <a:srgbClr val="FFFFFF"/>
                </a:solidFill>
                <a:latin typeface="Quattrocento Sans"/>
                <a:ea typeface="Quattrocento Sans"/>
                <a:cs typeface="Quattrocento Sans"/>
                <a:sym typeface="Quattrocento Sans"/>
              </a:rPr>
              <a:t>Forgetfulness</a:t>
            </a:r>
            <a:endParaRPr/>
          </a:p>
          <a:p>
            <a:pPr indent="-457200" lvl="0" marL="457200" rtl="0" algn="l">
              <a:lnSpc>
                <a:spcPct val="100000"/>
              </a:lnSpc>
              <a:spcBef>
                <a:spcPts val="1000"/>
              </a:spcBef>
              <a:spcAft>
                <a:spcPts val="0"/>
              </a:spcAft>
              <a:buClr>
                <a:srgbClr val="FFFFFF"/>
              </a:buClr>
              <a:buSzPts val="2600"/>
              <a:buChar char="•"/>
            </a:pPr>
            <a:r>
              <a:rPr lang="en-US" sz="2600">
                <a:solidFill>
                  <a:srgbClr val="FFFFFF"/>
                </a:solidFill>
                <a:latin typeface="Quattrocento Sans"/>
                <a:ea typeface="Quattrocento Sans"/>
                <a:cs typeface="Quattrocento Sans"/>
                <a:sym typeface="Quattrocento Sans"/>
              </a:rPr>
              <a:t>Overthinking</a:t>
            </a:r>
            <a:endParaRPr/>
          </a:p>
          <a:p>
            <a:pPr indent="-457200" lvl="0" marL="457200" rtl="0" algn="l">
              <a:lnSpc>
                <a:spcPct val="100000"/>
              </a:lnSpc>
              <a:spcBef>
                <a:spcPts val="1000"/>
              </a:spcBef>
              <a:spcAft>
                <a:spcPts val="0"/>
              </a:spcAft>
              <a:buClr>
                <a:srgbClr val="FFFFFF"/>
              </a:buClr>
              <a:buSzPts val="2600"/>
              <a:buChar char="•"/>
            </a:pPr>
            <a:r>
              <a:rPr lang="en-US" sz="2600">
                <a:solidFill>
                  <a:srgbClr val="FFFFFF"/>
                </a:solidFill>
                <a:latin typeface="Quattrocento Sans"/>
                <a:ea typeface="Quattrocento Sans"/>
                <a:cs typeface="Quattrocento Sans"/>
                <a:sym typeface="Quattrocento Sans"/>
              </a:rPr>
              <a:t>Frustrated</a:t>
            </a:r>
            <a:endParaRPr/>
          </a:p>
        </p:txBody>
      </p:sp>
      <p:sp>
        <p:nvSpPr>
          <p:cNvPr id="135" name="Google Shape;135;p12"/>
          <p:cNvSpPr/>
          <p:nvPr/>
        </p:nvSpPr>
        <p:spPr>
          <a:xfrm>
            <a:off x="8005874" y="4409267"/>
            <a:ext cx="3242551" cy="27432"/>
          </a:xfrm>
          <a:custGeom>
            <a:rect b="b" l="l" r="r" t="t"/>
            <a:pathLst>
              <a:path extrusionOk="0" fill="none" h="27432" w="3242551">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extrusionOk="0" h="27432" w="3242551">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rgbClr val="7391B0"/>
          </a:solidFill>
          <a:ln cap="rnd" cmpd="sng" w="38100">
            <a:solidFill>
              <a:srgbClr val="7391B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text, person, indoor, computer&#10;&#10;Description automatically generated" id="136" name="Google Shape;136;p12"/>
          <p:cNvPicPr preferRelativeResize="0"/>
          <p:nvPr/>
        </p:nvPicPr>
        <p:blipFill rotWithShape="1">
          <a:blip r:embed="rId3">
            <a:alphaModFix/>
          </a:blip>
          <a:srcRect b="0" l="0" r="0" t="0"/>
          <a:stretch/>
        </p:blipFill>
        <p:spPr>
          <a:xfrm>
            <a:off x="556415" y="1600421"/>
            <a:ext cx="5485736" cy="365715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1" name="Shape 141"/>
        <p:cNvGrpSpPr/>
        <p:nvPr/>
      </p:nvGrpSpPr>
      <p:grpSpPr>
        <a:xfrm>
          <a:off x="0" y="0"/>
          <a:ext cx="0" cy="0"/>
          <a:chOff x="0" y="0"/>
          <a:chExt cx="0" cy="0"/>
        </a:xfrm>
      </p:grpSpPr>
      <p:sp>
        <p:nvSpPr>
          <p:cNvPr id="142" name="Google Shape;142;p1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3" name="Google Shape;143;p13"/>
          <p:cNvSpPr/>
          <p:nvPr/>
        </p:nvSpPr>
        <p:spPr>
          <a:xfrm>
            <a:off x="6658969" y="1168517"/>
            <a:ext cx="4889565" cy="4424065"/>
          </a:xfrm>
          <a:custGeom>
            <a:rect b="b" l="l" r="r" t="t"/>
            <a:pathLst>
              <a:path extrusionOk="0" h="4424065" w="5531319">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98574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4" name="Google Shape;144;p13"/>
          <p:cNvSpPr txBox="1"/>
          <p:nvPr>
            <p:ph idx="1" type="subTitle"/>
          </p:nvPr>
        </p:nvSpPr>
        <p:spPr>
          <a:xfrm>
            <a:off x="7847293" y="1942732"/>
            <a:ext cx="3055800" cy="2828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FFFFFF"/>
              </a:buClr>
              <a:buSzPts val="2600"/>
              <a:buNone/>
            </a:pPr>
            <a:r>
              <a:rPr b="1" lang="en-US" sz="2600">
                <a:solidFill>
                  <a:srgbClr val="FFFFFF"/>
                </a:solidFill>
                <a:latin typeface="Quattrocento Sans"/>
                <a:ea typeface="Quattrocento Sans"/>
                <a:cs typeface="Quattrocento Sans"/>
                <a:sym typeface="Quattrocento Sans"/>
              </a:rPr>
              <a:t>Emotional</a:t>
            </a:r>
            <a:endParaRPr sz="2600">
              <a:solidFill>
                <a:srgbClr val="FFFFFF"/>
              </a:solidFill>
              <a:latin typeface="Quattrocento Sans"/>
              <a:ea typeface="Quattrocento Sans"/>
              <a:cs typeface="Quattrocento Sans"/>
              <a:sym typeface="Quattrocento Sans"/>
            </a:endParaRPr>
          </a:p>
          <a:p>
            <a:pPr indent="-457200" lvl="0" marL="457200" rtl="0" algn="l">
              <a:lnSpc>
                <a:spcPct val="100000"/>
              </a:lnSpc>
              <a:spcBef>
                <a:spcPts val="1000"/>
              </a:spcBef>
              <a:spcAft>
                <a:spcPts val="0"/>
              </a:spcAft>
              <a:buClr>
                <a:srgbClr val="FFFFFF"/>
              </a:buClr>
              <a:buSzPts val="2600"/>
              <a:buChar char="•"/>
            </a:pPr>
            <a:r>
              <a:rPr lang="en-US" sz="2600">
                <a:solidFill>
                  <a:srgbClr val="FFFFFF"/>
                </a:solidFill>
                <a:latin typeface="Quattrocento Sans"/>
                <a:ea typeface="Quattrocento Sans"/>
                <a:cs typeface="Quattrocento Sans"/>
                <a:sym typeface="Quattrocento Sans"/>
              </a:rPr>
              <a:t>Feeling low</a:t>
            </a:r>
            <a:endParaRPr/>
          </a:p>
          <a:p>
            <a:pPr indent="-457200" lvl="0" marL="457200" rtl="0" algn="l">
              <a:lnSpc>
                <a:spcPct val="100000"/>
              </a:lnSpc>
              <a:spcBef>
                <a:spcPts val="1000"/>
              </a:spcBef>
              <a:spcAft>
                <a:spcPts val="0"/>
              </a:spcAft>
              <a:buClr>
                <a:srgbClr val="FFFFFF"/>
              </a:buClr>
              <a:buSzPts val="2600"/>
              <a:buChar char="•"/>
            </a:pPr>
            <a:r>
              <a:rPr lang="en-US" sz="2600">
                <a:solidFill>
                  <a:srgbClr val="FFFFFF"/>
                </a:solidFill>
                <a:latin typeface="Quattrocento Sans"/>
                <a:ea typeface="Quattrocento Sans"/>
                <a:cs typeface="Quattrocento Sans"/>
                <a:sym typeface="Quattrocento Sans"/>
              </a:rPr>
              <a:t>Angry</a:t>
            </a:r>
            <a:endParaRPr/>
          </a:p>
          <a:p>
            <a:pPr indent="-457200" lvl="0" marL="457200" rtl="0" algn="l">
              <a:lnSpc>
                <a:spcPct val="100000"/>
              </a:lnSpc>
              <a:spcBef>
                <a:spcPts val="1000"/>
              </a:spcBef>
              <a:spcAft>
                <a:spcPts val="0"/>
              </a:spcAft>
              <a:buClr>
                <a:srgbClr val="FFFFFF"/>
              </a:buClr>
              <a:buSzPts val="2600"/>
              <a:buChar char="•"/>
            </a:pPr>
            <a:r>
              <a:rPr lang="en-US" sz="2600">
                <a:solidFill>
                  <a:srgbClr val="FFFFFF"/>
                </a:solidFill>
                <a:latin typeface="Quattrocento Sans"/>
                <a:ea typeface="Quattrocento Sans"/>
                <a:cs typeface="Quattrocento Sans"/>
                <a:sym typeface="Quattrocento Sans"/>
              </a:rPr>
              <a:t>Feeling hopeless</a:t>
            </a:r>
            <a:endParaRPr/>
          </a:p>
          <a:p>
            <a:pPr indent="-457200" lvl="0" marL="457200" rtl="0" algn="l">
              <a:lnSpc>
                <a:spcPct val="100000"/>
              </a:lnSpc>
              <a:spcBef>
                <a:spcPts val="1000"/>
              </a:spcBef>
              <a:spcAft>
                <a:spcPts val="0"/>
              </a:spcAft>
              <a:buClr>
                <a:srgbClr val="FFFFFF"/>
              </a:buClr>
              <a:buSzPts val="2600"/>
              <a:buChar char="•"/>
            </a:pPr>
            <a:r>
              <a:rPr lang="en-US" sz="2600">
                <a:solidFill>
                  <a:srgbClr val="FFFFFF"/>
                </a:solidFill>
                <a:latin typeface="Quattrocento Sans"/>
                <a:ea typeface="Quattrocento Sans"/>
                <a:cs typeface="Quattrocento Sans"/>
                <a:sym typeface="Quattrocento Sans"/>
              </a:rPr>
              <a:t>Scared</a:t>
            </a:r>
            <a:endParaRPr/>
          </a:p>
        </p:txBody>
      </p:sp>
      <p:sp>
        <p:nvSpPr>
          <p:cNvPr id="145" name="Google Shape;145;p13"/>
          <p:cNvSpPr/>
          <p:nvPr/>
        </p:nvSpPr>
        <p:spPr>
          <a:xfrm>
            <a:off x="8005874" y="4409267"/>
            <a:ext cx="3242551" cy="27432"/>
          </a:xfrm>
          <a:custGeom>
            <a:rect b="b" l="l" r="r" t="t"/>
            <a:pathLst>
              <a:path extrusionOk="0" fill="none" h="27432" w="3242551">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extrusionOk="0" h="27432" w="3242551">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rgbClr val="985747"/>
          </a:solidFill>
          <a:ln cap="rnd" cmpd="sng" w="38100">
            <a:solidFill>
              <a:srgbClr val="98574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10;&#10;Description automatically generated" id="146" name="Google Shape;146;p13"/>
          <p:cNvPicPr preferRelativeResize="0"/>
          <p:nvPr/>
        </p:nvPicPr>
        <p:blipFill rotWithShape="1">
          <a:blip r:embed="rId3">
            <a:alphaModFix/>
          </a:blip>
          <a:srcRect b="0" l="0" r="0" t="0"/>
          <a:stretch/>
        </p:blipFill>
        <p:spPr>
          <a:xfrm>
            <a:off x="260601" y="1638776"/>
            <a:ext cx="6098259" cy="406550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1" name="Shape 151"/>
        <p:cNvGrpSpPr/>
        <p:nvPr/>
      </p:nvGrpSpPr>
      <p:grpSpPr>
        <a:xfrm>
          <a:off x="0" y="0"/>
          <a:ext cx="0" cy="0"/>
          <a:chOff x="0" y="0"/>
          <a:chExt cx="0" cy="0"/>
        </a:xfrm>
      </p:grpSpPr>
      <p:sp>
        <p:nvSpPr>
          <p:cNvPr id="152" name="Google Shape;152;p1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3" name="Google Shape;153;p14"/>
          <p:cNvSpPr/>
          <p:nvPr/>
        </p:nvSpPr>
        <p:spPr>
          <a:xfrm>
            <a:off x="6658969" y="1168517"/>
            <a:ext cx="4889565" cy="4424065"/>
          </a:xfrm>
          <a:custGeom>
            <a:rect b="b" l="l" r="r" t="t"/>
            <a:pathLst>
              <a:path extrusionOk="0" h="4424065" w="5531319">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37965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4" name="Google Shape;154;p14"/>
          <p:cNvSpPr txBox="1"/>
          <p:nvPr>
            <p:ph idx="1" type="subTitle"/>
          </p:nvPr>
        </p:nvSpPr>
        <p:spPr>
          <a:xfrm>
            <a:off x="7575895" y="1716220"/>
            <a:ext cx="3055712" cy="35485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FFFFFF"/>
              </a:buClr>
              <a:buSzPts val="2600"/>
              <a:buNone/>
            </a:pPr>
            <a:r>
              <a:rPr b="1" lang="en-US" sz="2600">
                <a:solidFill>
                  <a:srgbClr val="FFFFFF"/>
                </a:solidFill>
                <a:latin typeface="Quattrocento Sans"/>
                <a:ea typeface="Quattrocento Sans"/>
                <a:cs typeface="Quattrocento Sans"/>
                <a:sym typeface="Quattrocento Sans"/>
              </a:rPr>
              <a:t>Behavioral</a:t>
            </a:r>
            <a:endParaRPr sz="2600">
              <a:solidFill>
                <a:srgbClr val="FFFFFF"/>
              </a:solidFill>
              <a:latin typeface="Quattrocento Sans"/>
              <a:ea typeface="Quattrocento Sans"/>
              <a:cs typeface="Quattrocento Sans"/>
              <a:sym typeface="Quattrocento Sans"/>
            </a:endParaRPr>
          </a:p>
          <a:p>
            <a:pPr indent="-457200" lvl="0" marL="457200" rtl="0" algn="l">
              <a:lnSpc>
                <a:spcPct val="100000"/>
              </a:lnSpc>
              <a:spcBef>
                <a:spcPts val="1000"/>
              </a:spcBef>
              <a:spcAft>
                <a:spcPts val="0"/>
              </a:spcAft>
              <a:buClr>
                <a:srgbClr val="FFFFFF"/>
              </a:buClr>
              <a:buSzPts val="2600"/>
              <a:buChar char="•"/>
            </a:pPr>
            <a:r>
              <a:rPr lang="en-US" sz="2600">
                <a:solidFill>
                  <a:srgbClr val="FFFFFF"/>
                </a:solidFill>
                <a:latin typeface="Quattrocento Sans"/>
                <a:ea typeface="Quattrocento Sans"/>
                <a:cs typeface="Quattrocento Sans"/>
                <a:sym typeface="Quattrocento Sans"/>
              </a:rPr>
              <a:t>Violent behavior</a:t>
            </a:r>
            <a:endParaRPr/>
          </a:p>
          <a:p>
            <a:pPr indent="-457200" lvl="0" marL="457200" rtl="0" algn="l">
              <a:lnSpc>
                <a:spcPct val="100000"/>
              </a:lnSpc>
              <a:spcBef>
                <a:spcPts val="1000"/>
              </a:spcBef>
              <a:spcAft>
                <a:spcPts val="0"/>
              </a:spcAft>
              <a:buClr>
                <a:srgbClr val="FFFFFF"/>
              </a:buClr>
              <a:buSzPts val="2600"/>
              <a:buChar char="•"/>
            </a:pPr>
            <a:r>
              <a:rPr lang="en-US" sz="2600">
                <a:solidFill>
                  <a:srgbClr val="FFFFFF"/>
                </a:solidFill>
                <a:latin typeface="Quattrocento Sans"/>
                <a:ea typeface="Quattrocento Sans"/>
                <a:cs typeface="Quattrocento Sans"/>
                <a:sym typeface="Quattrocento Sans"/>
              </a:rPr>
              <a:t>Avoiding people</a:t>
            </a:r>
            <a:endParaRPr/>
          </a:p>
          <a:p>
            <a:pPr indent="-457200" lvl="0" marL="457200" rtl="0" algn="l">
              <a:lnSpc>
                <a:spcPct val="100000"/>
              </a:lnSpc>
              <a:spcBef>
                <a:spcPts val="1000"/>
              </a:spcBef>
              <a:spcAft>
                <a:spcPts val="0"/>
              </a:spcAft>
              <a:buClr>
                <a:srgbClr val="FFFFFF"/>
              </a:buClr>
              <a:buSzPts val="2600"/>
              <a:buChar char="•"/>
            </a:pPr>
            <a:r>
              <a:rPr lang="en-US" sz="2600">
                <a:solidFill>
                  <a:srgbClr val="FFFFFF"/>
                </a:solidFill>
                <a:latin typeface="Quattrocento Sans"/>
                <a:ea typeface="Quattrocento Sans"/>
                <a:cs typeface="Quattrocento Sans"/>
                <a:sym typeface="Quattrocento Sans"/>
              </a:rPr>
              <a:t>Wanting to be alone</a:t>
            </a:r>
            <a:endParaRPr/>
          </a:p>
          <a:p>
            <a:pPr indent="-457200" lvl="0" marL="457200" rtl="0" algn="l">
              <a:lnSpc>
                <a:spcPct val="100000"/>
              </a:lnSpc>
              <a:spcBef>
                <a:spcPts val="1000"/>
              </a:spcBef>
              <a:spcAft>
                <a:spcPts val="0"/>
              </a:spcAft>
              <a:buClr>
                <a:srgbClr val="FFFFFF"/>
              </a:buClr>
              <a:buSzPts val="2600"/>
              <a:buChar char="•"/>
            </a:pPr>
            <a:r>
              <a:rPr lang="en-US" sz="2600">
                <a:solidFill>
                  <a:srgbClr val="FFFFFF"/>
                </a:solidFill>
                <a:latin typeface="Quattrocento Sans"/>
                <a:ea typeface="Quattrocento Sans"/>
                <a:cs typeface="Quattrocento Sans"/>
                <a:sym typeface="Quattrocento Sans"/>
              </a:rPr>
              <a:t>Less active</a:t>
            </a:r>
            <a:endParaRPr/>
          </a:p>
        </p:txBody>
      </p:sp>
      <p:pic>
        <p:nvPicPr>
          <p:cNvPr descr="A drawing of a face&#10;&#10;Description automatically generated" id="155" name="Google Shape;155;p14"/>
          <p:cNvPicPr preferRelativeResize="0"/>
          <p:nvPr/>
        </p:nvPicPr>
        <p:blipFill rotWithShape="1">
          <a:blip r:embed="rId3">
            <a:alphaModFix/>
          </a:blip>
          <a:srcRect b="0" l="0" r="0" t="0"/>
          <a:stretch/>
        </p:blipFill>
        <p:spPr>
          <a:xfrm>
            <a:off x="643467" y="1058201"/>
            <a:ext cx="5448327" cy="464469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5"/>
          <p:cNvSpPr txBox="1"/>
          <p:nvPr>
            <p:ph type="title"/>
          </p:nvPr>
        </p:nvSpPr>
        <p:spPr>
          <a:xfrm>
            <a:off x="831850" y="425938"/>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02060"/>
              </a:buClr>
              <a:buSzPts val="6600"/>
              <a:buFont typeface="Calibri"/>
              <a:buNone/>
            </a:pPr>
            <a:r>
              <a:rPr b="1" lang="en-US" sz="6600">
                <a:solidFill>
                  <a:srgbClr val="002060"/>
                </a:solidFill>
                <a:latin typeface="Calibri"/>
                <a:ea typeface="Calibri"/>
                <a:cs typeface="Calibri"/>
                <a:sym typeface="Calibri"/>
              </a:rPr>
              <a:t>Module 4 </a:t>
            </a:r>
            <a:endParaRPr/>
          </a:p>
        </p:txBody>
      </p:sp>
      <p:sp>
        <p:nvSpPr>
          <p:cNvPr id="162" name="Google Shape;162;p15"/>
          <p:cNvSpPr txBox="1"/>
          <p:nvPr>
            <p:ph idx="1" type="body"/>
          </p:nvPr>
        </p:nvSpPr>
        <p:spPr>
          <a:xfrm>
            <a:off x="831849" y="2936631"/>
            <a:ext cx="7951933" cy="3153019"/>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595959"/>
              </a:buClr>
              <a:buSzPts val="2800"/>
              <a:buNone/>
            </a:pPr>
            <a:r>
              <a:rPr b="1" lang="en-US" sz="2800">
                <a:solidFill>
                  <a:srgbClr val="595959"/>
                </a:solidFill>
                <a:latin typeface="Calibri"/>
                <a:ea typeface="Calibri"/>
                <a:cs typeface="Calibri"/>
                <a:sym typeface="Calibri"/>
              </a:rPr>
              <a:t>4.2 Supporting people with common stress</a:t>
            </a:r>
            <a:endParaRPr>
              <a:solidFill>
                <a:srgbClr val="3F3F3F"/>
              </a:solidFill>
              <a:latin typeface="Calibri"/>
              <a:ea typeface="Calibri"/>
              <a:cs typeface="Calibri"/>
              <a:sym typeface="Calibri"/>
            </a:endParaRPr>
          </a:p>
        </p:txBody>
      </p:sp>
      <p:pic>
        <p:nvPicPr>
          <p:cNvPr descr="A picture containing logo&#10;&#10;Description automatically generated" id="163" name="Google Shape;163;p15"/>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descr="A picture containing indoor, person, table, cutting&#10;&#10;Description automatically generated" id="169" name="Google Shape;169;p16"/>
          <p:cNvPicPr preferRelativeResize="0"/>
          <p:nvPr/>
        </p:nvPicPr>
        <p:blipFill rotWithShape="1">
          <a:blip r:embed="rId3">
            <a:alphaModFix/>
          </a:blip>
          <a:srcRect b="16725" l="0" r="-1" t="12944"/>
          <a:stretch/>
        </p:blipFill>
        <p:spPr>
          <a:xfrm>
            <a:off x="20" y="10"/>
            <a:ext cx="12188930" cy="6857990"/>
          </a:xfrm>
          <a:prstGeom prst="rect">
            <a:avLst/>
          </a:prstGeom>
          <a:noFill/>
          <a:ln>
            <a:noFill/>
          </a:ln>
        </p:spPr>
      </p:pic>
      <p:sp>
        <p:nvSpPr>
          <p:cNvPr id="170" name="Google Shape;170;p16"/>
          <p:cNvSpPr txBox="1"/>
          <p:nvPr>
            <p:ph type="ctrTitle"/>
          </p:nvPr>
        </p:nvSpPr>
        <p:spPr>
          <a:xfrm>
            <a:off x="1524000" y="1122363"/>
            <a:ext cx="9144000" cy="306324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800"/>
              <a:buFont typeface="Arial"/>
              <a:buNone/>
            </a:pPr>
            <a:r>
              <a:rPr b="1" lang="en-US" sz="6800">
                <a:solidFill>
                  <a:schemeClr val="lt1"/>
                </a:solidFill>
              </a:rPr>
              <a:t>Supporting people who are experiencing common stress reactions</a:t>
            </a:r>
            <a:endParaRPr sz="68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7"/>
          <p:cNvSpPr/>
          <p:nvPr/>
        </p:nvSpPr>
        <p:spPr>
          <a:xfrm>
            <a:off x="837985" y="1650382"/>
            <a:ext cx="10515600" cy="3629917"/>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0"/>
              </a:spcBef>
              <a:spcAft>
                <a:spcPts val="0"/>
              </a:spcAft>
              <a:buClr>
                <a:schemeClr val="dk1"/>
              </a:buClr>
              <a:buSzPts val="2800"/>
              <a:buFont typeface="Arial"/>
              <a:buNone/>
            </a:pPr>
            <a:r>
              <a:rPr b="0" i="0" lang="en-US" sz="2800" u="none" cap="none" strike="noStrike">
                <a:solidFill>
                  <a:schemeClr val="dk1"/>
                </a:solidFill>
                <a:latin typeface="Quattrocento Sans"/>
                <a:ea typeface="Quattrocento Sans"/>
                <a:cs typeface="Quattrocento Sans"/>
                <a:sym typeface="Quattrocento Sans"/>
              </a:rPr>
              <a:t>The supportive communication skills described in Module 2 may be enough to help someone feel better. </a:t>
            </a:r>
            <a:endParaRPr b="0" i="0" sz="2800" u="none" cap="none" strike="noStrike">
              <a:solidFill>
                <a:schemeClr val="dk1"/>
              </a:solidFill>
              <a:latin typeface="Quattrocento Sans"/>
              <a:ea typeface="Quattrocento Sans"/>
              <a:cs typeface="Quattrocento Sans"/>
              <a:sym typeface="Quattrocento Sans"/>
            </a:endParaRPr>
          </a:p>
          <a:p>
            <a:pPr indent="-285750" lvl="0" marL="285750" marR="0" rtl="0" algn="l">
              <a:lnSpc>
                <a:spcPct val="110000"/>
              </a:lnSpc>
              <a:spcBef>
                <a:spcPts val="1000"/>
              </a:spcBef>
              <a:spcAft>
                <a:spcPts val="0"/>
              </a:spcAft>
              <a:buClr>
                <a:schemeClr val="dk1"/>
              </a:buClr>
              <a:buSzPts val="2800"/>
              <a:buFont typeface="Arial"/>
              <a:buChar char="•"/>
            </a:pPr>
            <a:r>
              <a:rPr b="0" i="0" lang="en-US" sz="2800" u="none" cap="none" strike="noStrike">
                <a:solidFill>
                  <a:schemeClr val="dk1"/>
                </a:solidFill>
                <a:latin typeface="Quattrocento Sans"/>
                <a:ea typeface="Quattrocento Sans"/>
                <a:cs typeface="Quattrocento Sans"/>
                <a:sym typeface="Quattrocento Sans"/>
              </a:rPr>
              <a:t>How you present yourself</a:t>
            </a:r>
            <a:endParaRPr b="0" i="0" sz="2800" u="none" cap="none" strike="noStrike">
              <a:solidFill>
                <a:schemeClr val="dk1"/>
              </a:solidFill>
              <a:latin typeface="Quattrocento Sans"/>
              <a:ea typeface="Quattrocento Sans"/>
              <a:cs typeface="Quattrocento Sans"/>
              <a:sym typeface="Quattrocento Sans"/>
            </a:endParaRPr>
          </a:p>
          <a:p>
            <a:pPr indent="-285750" lvl="0" marL="285750" marR="0" rtl="0" algn="l">
              <a:lnSpc>
                <a:spcPct val="110000"/>
              </a:lnSpc>
              <a:spcBef>
                <a:spcPts val="1000"/>
              </a:spcBef>
              <a:spcAft>
                <a:spcPts val="0"/>
              </a:spcAft>
              <a:buClr>
                <a:schemeClr val="dk1"/>
              </a:buClr>
              <a:buSzPts val="2800"/>
              <a:buFont typeface="Arial"/>
              <a:buChar char="•"/>
            </a:pPr>
            <a:r>
              <a:rPr b="0" i="0" lang="en-US" sz="2800" u="none" cap="none" strike="noStrike">
                <a:solidFill>
                  <a:schemeClr val="dk1"/>
                </a:solidFill>
                <a:latin typeface="Quattrocento Sans"/>
                <a:ea typeface="Quattrocento Sans"/>
                <a:cs typeface="Quattrocento Sans"/>
                <a:sym typeface="Quattrocento Sans"/>
              </a:rPr>
              <a:t>Active listening</a:t>
            </a:r>
            <a:endParaRPr b="0" i="0" sz="2800" u="none" cap="none" strike="noStrike">
              <a:solidFill>
                <a:schemeClr val="dk1"/>
              </a:solidFill>
              <a:latin typeface="Quattrocento Sans"/>
              <a:ea typeface="Quattrocento Sans"/>
              <a:cs typeface="Quattrocento Sans"/>
              <a:sym typeface="Quattrocento Sans"/>
            </a:endParaRPr>
          </a:p>
          <a:p>
            <a:pPr indent="-285750" lvl="0" marL="285750" marR="0" rtl="0" algn="l">
              <a:lnSpc>
                <a:spcPct val="110000"/>
              </a:lnSpc>
              <a:spcBef>
                <a:spcPts val="1000"/>
              </a:spcBef>
              <a:spcAft>
                <a:spcPts val="0"/>
              </a:spcAft>
              <a:buClr>
                <a:schemeClr val="dk1"/>
              </a:buClr>
              <a:buSzPts val="2800"/>
              <a:buFont typeface="Arial"/>
              <a:buChar char="•"/>
            </a:pPr>
            <a:r>
              <a:rPr b="0" i="0" lang="en-US" sz="2800" u="none" cap="none" strike="noStrike">
                <a:solidFill>
                  <a:schemeClr val="dk1"/>
                </a:solidFill>
                <a:latin typeface="Quattrocento Sans"/>
                <a:ea typeface="Quattrocento Sans"/>
                <a:cs typeface="Quattrocento Sans"/>
                <a:sym typeface="Quattrocento Sans"/>
              </a:rPr>
              <a:t>Showing Empathy</a:t>
            </a:r>
            <a:endParaRPr b="0" i="0" sz="2800" u="none" cap="none" strike="noStrike">
              <a:solidFill>
                <a:schemeClr val="dk1"/>
              </a:solidFill>
              <a:latin typeface="Quattrocento Sans"/>
              <a:ea typeface="Quattrocento Sans"/>
              <a:cs typeface="Quattrocento Sans"/>
              <a:sym typeface="Quattrocento Sans"/>
            </a:endParaRPr>
          </a:p>
          <a:p>
            <a:pPr indent="0" lvl="0" marL="0" marR="0" rtl="0" algn="l">
              <a:lnSpc>
                <a:spcPct val="110000"/>
              </a:lnSpc>
              <a:spcBef>
                <a:spcPts val="1000"/>
              </a:spcBef>
              <a:spcAft>
                <a:spcPts val="0"/>
              </a:spcAft>
              <a:buClr>
                <a:schemeClr val="dk1"/>
              </a:buClr>
              <a:buSzPts val="2800"/>
              <a:buFont typeface="Arial"/>
              <a:buNone/>
            </a:pPr>
            <a:r>
              <a:t/>
            </a:r>
            <a:endParaRPr b="0" i="0" sz="2800" u="none" cap="none" strike="noStrike">
              <a:solidFill>
                <a:schemeClr val="dk1"/>
              </a:solidFill>
              <a:latin typeface="Quattrocento Sans"/>
              <a:ea typeface="Quattrocento Sans"/>
              <a:cs typeface="Quattrocento Sans"/>
              <a:sym typeface="Quattrocento Sans"/>
            </a:endParaRPr>
          </a:p>
        </p:txBody>
      </p:sp>
      <p:sp>
        <p:nvSpPr>
          <p:cNvPr id="177" name="Google Shape;177;p17"/>
          <p:cNvSpPr/>
          <p:nvPr/>
        </p:nvSpPr>
        <p:spPr>
          <a:xfrm>
            <a:off x="841248" y="4983480"/>
            <a:ext cx="10515600" cy="1124712"/>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0"/>
              </a:spcBef>
              <a:spcAft>
                <a:spcPts val="0"/>
              </a:spcAft>
              <a:buClr>
                <a:schemeClr val="dk1"/>
              </a:buClr>
              <a:buSzPts val="2800"/>
              <a:buFont typeface="Arial"/>
              <a:buNone/>
            </a:pPr>
            <a:r>
              <a:rPr b="0" i="0" lang="en-US" sz="2800" u="none" cap="none" strike="noStrike">
                <a:solidFill>
                  <a:schemeClr val="dk1"/>
                </a:solidFill>
                <a:latin typeface="Quattrocento Sans"/>
                <a:ea typeface="Quattrocento Sans"/>
                <a:cs typeface="Quattrocento Sans"/>
                <a:sym typeface="Quattrocento Sans"/>
              </a:rPr>
              <a:t>If a person requires more support, the following may help.</a:t>
            </a:r>
            <a:endParaRPr b="0" i="0" sz="2800" u="none" cap="none" strike="noStrike">
              <a:solidFill>
                <a:schemeClr val="dk1"/>
              </a:solidFill>
              <a:latin typeface="Quattrocento Sans"/>
              <a:ea typeface="Quattrocento Sans"/>
              <a:cs typeface="Quattrocento Sans"/>
              <a:sym typeface="Quattrocento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8"/>
          <p:cNvSpPr txBox="1"/>
          <p:nvPr>
            <p:ph idx="1" type="subTitle"/>
          </p:nvPr>
        </p:nvSpPr>
        <p:spPr>
          <a:xfrm>
            <a:off x="450494" y="296523"/>
            <a:ext cx="4402068" cy="524706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600"/>
              <a:buNone/>
            </a:pPr>
            <a:r>
              <a:rPr lang="en-US" sz="2600">
                <a:latin typeface="Quattrocento Sans"/>
                <a:ea typeface="Quattrocento Sans"/>
                <a:cs typeface="Quattrocento Sans"/>
                <a:sym typeface="Quattrocento Sans"/>
              </a:rPr>
              <a:t>First encourage the person to think of something they can do to feel better.</a:t>
            </a:r>
            <a:br>
              <a:rPr lang="en-US" sz="2600">
                <a:latin typeface="Quattrocento Sans"/>
                <a:ea typeface="Quattrocento Sans"/>
                <a:cs typeface="Quattrocento Sans"/>
                <a:sym typeface="Quattrocento Sans"/>
              </a:rPr>
            </a:br>
            <a:br>
              <a:rPr lang="en-US" sz="2600">
                <a:latin typeface="Quattrocento Sans"/>
                <a:ea typeface="Quattrocento Sans"/>
                <a:cs typeface="Quattrocento Sans"/>
                <a:sym typeface="Quattrocento Sans"/>
              </a:rPr>
            </a:br>
            <a:r>
              <a:rPr lang="en-US" sz="2600">
                <a:latin typeface="Quattrocento Sans"/>
                <a:ea typeface="Quattrocento Sans"/>
                <a:cs typeface="Quattrocento Sans"/>
                <a:sym typeface="Quattrocento Sans"/>
              </a:rPr>
              <a:t>People may already have things they do to help themselves in stressful situations. To support them to draw on this knowledge, ask the person.</a:t>
            </a:r>
            <a:endParaRPr sz="2600">
              <a:latin typeface="Quattrocento Sans"/>
              <a:ea typeface="Quattrocento Sans"/>
              <a:cs typeface="Quattrocento Sans"/>
              <a:sym typeface="Quattrocento Sans"/>
            </a:endParaRPr>
          </a:p>
          <a:p>
            <a:pPr indent="0" lvl="0" marL="0" rtl="0" algn="l">
              <a:lnSpc>
                <a:spcPct val="100000"/>
              </a:lnSpc>
              <a:spcBef>
                <a:spcPts val="1000"/>
              </a:spcBef>
              <a:spcAft>
                <a:spcPts val="0"/>
              </a:spcAft>
              <a:buClr>
                <a:schemeClr val="dk1"/>
              </a:buClr>
              <a:buSzPts val="1100"/>
              <a:buNone/>
            </a:pPr>
            <a:br>
              <a:rPr lang="en-US" sz="1100"/>
            </a:br>
            <a:endParaRPr sz="2600">
              <a:latin typeface="Quattrocento Sans"/>
              <a:ea typeface="Quattrocento Sans"/>
              <a:cs typeface="Quattrocento Sans"/>
              <a:sym typeface="Quattrocento Sans"/>
            </a:endParaRPr>
          </a:p>
        </p:txBody>
      </p:sp>
      <p:pic>
        <p:nvPicPr>
          <p:cNvPr id="184" name="Google Shape;184;p18"/>
          <p:cNvPicPr preferRelativeResize="0"/>
          <p:nvPr/>
        </p:nvPicPr>
        <p:blipFill rotWithShape="1">
          <a:blip r:embed="rId3">
            <a:alphaModFix/>
          </a:blip>
          <a:srcRect b="0" l="9061" r="34268"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19"/>
          <p:cNvSpPr txBox="1"/>
          <p:nvPr>
            <p:ph idx="1" type="subTitle"/>
          </p:nvPr>
        </p:nvSpPr>
        <p:spPr>
          <a:xfrm>
            <a:off x="640080" y="5678424"/>
            <a:ext cx="10908792" cy="548640"/>
          </a:xfrm>
          <a:prstGeom prst="rect">
            <a:avLst/>
          </a:prstGeom>
          <a:noFill/>
          <a:ln>
            <a:noFill/>
          </a:ln>
        </p:spPr>
        <p:txBody>
          <a:bodyPr anchorCtr="0" anchor="ctr" bIns="45700" lIns="91425" spcFirstLastPara="1" rIns="91425" wrap="square" tIns="45700">
            <a:normAutofit/>
          </a:bodyPr>
          <a:lstStyle/>
          <a:p>
            <a:pPr indent="0" lvl="0" marL="0" rtl="0" algn="ctr">
              <a:lnSpc>
                <a:spcPct val="110000"/>
              </a:lnSpc>
              <a:spcBef>
                <a:spcPts val="0"/>
              </a:spcBef>
              <a:spcAft>
                <a:spcPts val="0"/>
              </a:spcAft>
              <a:buClr>
                <a:schemeClr val="dk1"/>
              </a:buClr>
              <a:buSzPts val="2400"/>
              <a:buNone/>
            </a:pPr>
            <a:r>
              <a:rPr lang="en-US" sz="2400">
                <a:latin typeface="Quattrocento Sans"/>
                <a:ea typeface="Quattrocento Sans"/>
                <a:cs typeface="Quattrocento Sans"/>
                <a:sym typeface="Quattrocento Sans"/>
              </a:rPr>
              <a:t>You can provide them with prompts if they struggle to think of something</a:t>
            </a:r>
            <a:endParaRPr/>
          </a:p>
        </p:txBody>
      </p:sp>
      <p:pic>
        <p:nvPicPr>
          <p:cNvPr descr="A picture containing table, indoor, cup, small&#10;&#10;Description automatically generated" id="191" name="Google Shape;191;p19"/>
          <p:cNvPicPr preferRelativeResize="0"/>
          <p:nvPr/>
        </p:nvPicPr>
        <p:blipFill rotWithShape="1">
          <a:blip r:embed="rId3">
            <a:alphaModFix/>
          </a:blip>
          <a:srcRect b="18093" l="0" r="0" t="20708"/>
          <a:stretch/>
        </p:blipFill>
        <p:spPr>
          <a:xfrm>
            <a:off x="20" y="10"/>
            <a:ext cx="12191979" cy="4196972"/>
          </a:xfrm>
          <a:custGeom>
            <a:rect b="b" l="l" r="r" t="t"/>
            <a:pathLst>
              <a:path extrusionOk="0" h="4196982" w="12191999">
                <a:moveTo>
                  <a:pt x="0" y="0"/>
                </a:moveTo>
                <a:lnTo>
                  <a:pt x="12191999" y="0"/>
                </a:lnTo>
                <a:lnTo>
                  <a:pt x="12191999" y="4170459"/>
                </a:lnTo>
                <a:lnTo>
                  <a:pt x="11986461" y="4175111"/>
                </a:lnTo>
                <a:cubicBezTo>
                  <a:pt x="11912297" y="4174136"/>
                  <a:pt x="11838168" y="4170508"/>
                  <a:pt x="11764214" y="4164231"/>
                </a:cubicBezTo>
                <a:cubicBezTo>
                  <a:pt x="11656850" y="4156227"/>
                  <a:pt x="11548596" y="4145173"/>
                  <a:pt x="11441995" y="4165502"/>
                </a:cubicBezTo>
                <a:cubicBezTo>
                  <a:pt x="11324975" y="4187991"/>
                  <a:pt x="11208081" y="4188118"/>
                  <a:pt x="11090044" y="4182401"/>
                </a:cubicBezTo>
                <a:cubicBezTo>
                  <a:pt x="10989160" y="4177573"/>
                  <a:pt x="10888657" y="4152161"/>
                  <a:pt x="10787011" y="4178970"/>
                </a:cubicBezTo>
                <a:cubicBezTo>
                  <a:pt x="10776897" y="4180444"/>
                  <a:pt x="10766592" y="4180012"/>
                  <a:pt x="10756643" y="4177700"/>
                </a:cubicBezTo>
                <a:cubicBezTo>
                  <a:pt x="10645468" y="4162326"/>
                  <a:pt x="10533530" y="4174904"/>
                  <a:pt x="10421973" y="4170584"/>
                </a:cubicBezTo>
                <a:cubicBezTo>
                  <a:pt x="10370515" y="4168551"/>
                  <a:pt x="10318040" y="4169695"/>
                  <a:pt x="10267216" y="4164231"/>
                </a:cubicBezTo>
                <a:cubicBezTo>
                  <a:pt x="10150577" y="4151780"/>
                  <a:pt x="10034192" y="4145173"/>
                  <a:pt x="9918824" y="4174523"/>
                </a:cubicBezTo>
                <a:cubicBezTo>
                  <a:pt x="9885153" y="4182439"/>
                  <a:pt x="9850745" y="4186695"/>
                  <a:pt x="9816160" y="4187229"/>
                </a:cubicBezTo>
                <a:cubicBezTo>
                  <a:pt x="9703206" y="4191295"/>
                  <a:pt x="9590632" y="4183544"/>
                  <a:pt x="9478059" y="4177191"/>
                </a:cubicBezTo>
                <a:cubicBezTo>
                  <a:pt x="9399918" y="4172744"/>
                  <a:pt x="9321904" y="4163088"/>
                  <a:pt x="9243637" y="4171220"/>
                </a:cubicBezTo>
                <a:cubicBezTo>
                  <a:pt x="9198150" y="4175921"/>
                  <a:pt x="9152282" y="4175921"/>
                  <a:pt x="9106795" y="4171220"/>
                </a:cubicBezTo>
                <a:cubicBezTo>
                  <a:pt x="9022962" y="4161398"/>
                  <a:pt x="8938380" y="4159568"/>
                  <a:pt x="8854204" y="4165756"/>
                </a:cubicBezTo>
                <a:cubicBezTo>
                  <a:pt x="8728543" y="4176556"/>
                  <a:pt x="8603010" y="4185577"/>
                  <a:pt x="8476969" y="4168424"/>
                </a:cubicBezTo>
                <a:cubicBezTo>
                  <a:pt x="8405486" y="4157192"/>
                  <a:pt x="8332808" y="4155871"/>
                  <a:pt x="8260970" y="4164486"/>
                </a:cubicBezTo>
                <a:cubicBezTo>
                  <a:pt x="8089823" y="4188500"/>
                  <a:pt x="7918295" y="4180749"/>
                  <a:pt x="7746767" y="4170839"/>
                </a:cubicBezTo>
                <a:cubicBezTo>
                  <a:pt x="7632160" y="4164104"/>
                  <a:pt x="7517046" y="4151780"/>
                  <a:pt x="7402693" y="4168043"/>
                </a:cubicBezTo>
                <a:cubicBezTo>
                  <a:pt x="7256831" y="4188372"/>
                  <a:pt x="7110841" y="4181638"/>
                  <a:pt x="6964597" y="4175667"/>
                </a:cubicBezTo>
                <a:cubicBezTo>
                  <a:pt x="6857233" y="4171220"/>
                  <a:pt x="6749742" y="4157751"/>
                  <a:pt x="6642124" y="4174396"/>
                </a:cubicBezTo>
                <a:cubicBezTo>
                  <a:pt x="6631045" y="4175908"/>
                  <a:pt x="6619775" y="4174777"/>
                  <a:pt x="6609216" y="4171093"/>
                </a:cubicBezTo>
                <a:cubicBezTo>
                  <a:pt x="6568379" y="4157650"/>
                  <a:pt x="6524595" y="4155846"/>
                  <a:pt x="6482793" y="4165883"/>
                </a:cubicBezTo>
                <a:cubicBezTo>
                  <a:pt x="6405669" y="4182782"/>
                  <a:pt x="6328672" y="4190151"/>
                  <a:pt x="6250150" y="4174777"/>
                </a:cubicBezTo>
                <a:cubicBezTo>
                  <a:pt x="6217254" y="4167891"/>
                  <a:pt x="6183521" y="4165883"/>
                  <a:pt x="6150028" y="4168806"/>
                </a:cubicBezTo>
                <a:cubicBezTo>
                  <a:pt x="6020175" y="4181766"/>
                  <a:pt x="5890068" y="4176683"/>
                  <a:pt x="5760087" y="4174142"/>
                </a:cubicBezTo>
                <a:cubicBezTo>
                  <a:pt x="5521345" y="4169695"/>
                  <a:pt x="5282477" y="4174142"/>
                  <a:pt x="5044242" y="4151399"/>
                </a:cubicBezTo>
                <a:cubicBezTo>
                  <a:pt x="4979506" y="4145237"/>
                  <a:pt x="4914326" y="4141297"/>
                  <a:pt x="4849272" y="4142076"/>
                </a:cubicBezTo>
                <a:cubicBezTo>
                  <a:pt x="4784218" y="4142854"/>
                  <a:pt x="4719291" y="4148349"/>
                  <a:pt x="4655063" y="4161055"/>
                </a:cubicBezTo>
                <a:cubicBezTo>
                  <a:pt x="4447578" y="4201332"/>
                  <a:pt x="4239457" y="4203874"/>
                  <a:pt x="4029811" y="4187610"/>
                </a:cubicBezTo>
                <a:cubicBezTo>
                  <a:pt x="3943792" y="4180876"/>
                  <a:pt x="3857774" y="4169695"/>
                  <a:pt x="3771375" y="4171855"/>
                </a:cubicBezTo>
                <a:cubicBezTo>
                  <a:pt x="3623225" y="4175794"/>
                  <a:pt x="3474948" y="4167789"/>
                  <a:pt x="3326672" y="4169822"/>
                </a:cubicBezTo>
                <a:cubicBezTo>
                  <a:pt x="3322669" y="4170394"/>
                  <a:pt x="3318578" y="4169860"/>
                  <a:pt x="3314855" y="4168297"/>
                </a:cubicBezTo>
                <a:cubicBezTo>
                  <a:pt x="3278008" y="4143013"/>
                  <a:pt x="3237604" y="4152796"/>
                  <a:pt x="3199487" y="4159403"/>
                </a:cubicBezTo>
                <a:cubicBezTo>
                  <a:pt x="3072810" y="4181384"/>
                  <a:pt x="2946260" y="4192184"/>
                  <a:pt x="2817550" y="4175158"/>
                </a:cubicBezTo>
                <a:cubicBezTo>
                  <a:pt x="2694647" y="4157332"/>
                  <a:pt x="2569990" y="4155109"/>
                  <a:pt x="2446541" y="4168551"/>
                </a:cubicBezTo>
                <a:cubicBezTo>
                  <a:pt x="2276791" y="4188372"/>
                  <a:pt x="2107677" y="4184179"/>
                  <a:pt x="1938308" y="4168551"/>
                </a:cubicBezTo>
                <a:cubicBezTo>
                  <a:pt x="1869570" y="4162199"/>
                  <a:pt x="1799815" y="4151399"/>
                  <a:pt x="1731712" y="4167281"/>
                </a:cubicBezTo>
                <a:cubicBezTo>
                  <a:pt x="1647854" y="4186721"/>
                  <a:pt x="1564250" y="4180368"/>
                  <a:pt x="1480137" y="4176048"/>
                </a:cubicBezTo>
                <a:cubicBezTo>
                  <a:pt x="1373663" y="4170457"/>
                  <a:pt x="1267442" y="4154321"/>
                  <a:pt x="1160586" y="4167027"/>
                </a:cubicBezTo>
                <a:cubicBezTo>
                  <a:pt x="1111161" y="4172871"/>
                  <a:pt x="1062116" y="4182147"/>
                  <a:pt x="1012055" y="4179733"/>
                </a:cubicBezTo>
                <a:cubicBezTo>
                  <a:pt x="873562" y="4173380"/>
                  <a:pt x="735196" y="4165883"/>
                  <a:pt x="596449" y="4167027"/>
                </a:cubicBezTo>
                <a:cubicBezTo>
                  <a:pt x="538383" y="4167408"/>
                  <a:pt x="480699" y="4169314"/>
                  <a:pt x="422887" y="4173507"/>
                </a:cubicBezTo>
                <a:cubicBezTo>
                  <a:pt x="315015" y="4181384"/>
                  <a:pt x="207524" y="4170711"/>
                  <a:pt x="100033" y="4166900"/>
                </a:cubicBezTo>
                <a:lnTo>
                  <a:pt x="0" y="4171381"/>
                </a:lnTo>
                <a:close/>
              </a:path>
            </a:pathLst>
          </a:cu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sp>
        <p:nvSpPr>
          <p:cNvPr id="51" name="Google Shape;51;geb2703f992_0_0"/>
          <p:cNvSpPr txBox="1"/>
          <p:nvPr>
            <p:ph idx="1" type="body"/>
          </p:nvPr>
        </p:nvSpPr>
        <p:spPr>
          <a:xfrm>
            <a:off x="844550" y="509951"/>
            <a:ext cx="10503000" cy="48396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10000"/>
              </a:lnSpc>
              <a:spcBef>
                <a:spcPts val="1000"/>
              </a:spcBef>
              <a:spcAft>
                <a:spcPts val="0"/>
              </a:spcAft>
              <a:buClr>
                <a:schemeClr val="dk1"/>
              </a:buClr>
              <a:buSzPct val="50000"/>
              <a:buNone/>
            </a:pPr>
            <a:r>
              <a:rPr lang="en-US" sz="2200">
                <a:solidFill>
                  <a:srgbClr val="595959"/>
                </a:solidFill>
                <a:latin typeface="Calibri"/>
                <a:ea typeface="Calibri"/>
                <a:cs typeface="Calibri"/>
                <a:sym typeface="Calibri"/>
              </a:rPr>
              <a:t>This course is an adaptation of the online course “Basic Psychosocial Skills: a short course for First Responders in Sri Lanka” produced by The Asia Foundation and The Good Practice Group, with support from the Lotus Circle. The content for the Sri Lanka course (https://psychosocialskills.teachable.com/) was adapted from the Inter-Agency Standing Committee publication “Basic Psychosocial Skills: A Guide for COVID-19 Responders”.</a:t>
            </a:r>
            <a:endParaRPr sz="2200">
              <a:solidFill>
                <a:srgbClr val="595959"/>
              </a:solidFill>
              <a:latin typeface="Calibri"/>
              <a:ea typeface="Calibri"/>
              <a:cs typeface="Calibri"/>
              <a:sym typeface="Calibri"/>
            </a:endParaRPr>
          </a:p>
          <a:p>
            <a:pPr indent="0" lvl="0" marL="0" rtl="0" algn="l">
              <a:lnSpc>
                <a:spcPct val="110000"/>
              </a:lnSpc>
              <a:spcBef>
                <a:spcPts val="1000"/>
              </a:spcBef>
              <a:spcAft>
                <a:spcPts val="0"/>
              </a:spcAft>
              <a:buClr>
                <a:schemeClr val="dk1"/>
              </a:buClr>
              <a:buSzPct val="50000"/>
              <a:buNone/>
            </a:pPr>
            <a:r>
              <a:rPr lang="en-US" sz="2200">
                <a:solidFill>
                  <a:srgbClr val="595959"/>
                </a:solidFill>
                <a:latin typeface="Calibri"/>
                <a:ea typeface="Calibri"/>
                <a:cs typeface="Calibri"/>
                <a:sym typeface="Calibri"/>
              </a:rPr>
              <a:t>This translation/adaptation was not created by the Inter-Agency Standing Committee (IASC). The IASC is not responsible for the content or accuracy of this translation/adaptation. Additional material has been included in this adaptation. The original English edition ‘Inter-Agency Standing Committee. Basic Psychosocial Skills: A Guide for COVID-19 Responders.’ published in 2020, shall be the binding and authentic edition: https://app.mhpss.net/resource/basic-psychosocial-skills-a-guide-for-covid-19-responders</a:t>
            </a:r>
            <a:endParaRPr sz="2200">
              <a:solidFill>
                <a:srgbClr val="595959"/>
              </a:solidFill>
              <a:latin typeface="Calibri"/>
              <a:ea typeface="Calibri"/>
              <a:cs typeface="Calibri"/>
              <a:sym typeface="Calibri"/>
            </a:endParaRPr>
          </a:p>
          <a:p>
            <a:pPr indent="0" lvl="0" marL="0" rtl="0" algn="l">
              <a:lnSpc>
                <a:spcPct val="110000"/>
              </a:lnSpc>
              <a:spcBef>
                <a:spcPts val="1000"/>
              </a:spcBef>
              <a:spcAft>
                <a:spcPts val="0"/>
              </a:spcAft>
              <a:buClr>
                <a:schemeClr val="dk1"/>
              </a:buClr>
              <a:buSzPct val="50000"/>
              <a:buNone/>
            </a:pPr>
            <a:r>
              <a:rPr lang="en-US" sz="2200">
                <a:solidFill>
                  <a:srgbClr val="595959"/>
                </a:solidFill>
                <a:latin typeface="Calibri"/>
                <a:ea typeface="Calibri"/>
                <a:cs typeface="Calibri"/>
                <a:sym typeface="Calibri"/>
              </a:rPr>
              <a:t>This translation/adaptation is published under the same license as the original publication and the subsequent adaptation: CC BY-NC-SA 3.0 IGO (https://creativecommons.org/licenses/by-nc-sa/3.0/)</a:t>
            </a:r>
            <a:endParaRPr>
              <a:solidFill>
                <a:srgbClr val="3F3F3F"/>
              </a:solidFill>
              <a:latin typeface="Calibri"/>
              <a:ea typeface="Calibri"/>
              <a:cs typeface="Calibri"/>
              <a:sym typeface="Calibri"/>
            </a:endParaRPr>
          </a:p>
          <a:p>
            <a:pPr indent="0" lvl="0" marL="0" rtl="0" algn="l">
              <a:lnSpc>
                <a:spcPct val="110000"/>
              </a:lnSpc>
              <a:spcBef>
                <a:spcPts val="1000"/>
              </a:spcBef>
              <a:spcAft>
                <a:spcPts val="0"/>
              </a:spcAft>
              <a:buClr>
                <a:srgbClr val="888888"/>
              </a:buClr>
              <a:buSzPct val="120000"/>
              <a:buNone/>
            </a:pPr>
            <a:r>
              <a:rPr lang="en-US" sz="2000">
                <a:solidFill>
                  <a:srgbClr val="3F3F3F"/>
                </a:solidFill>
                <a:latin typeface="Calibri"/>
                <a:ea typeface="Calibri"/>
                <a:cs typeface="Calibri"/>
                <a:sym typeface="Calibri"/>
              </a:rPr>
              <a:t>Pictures included in this training have been provided by UNFPA Myanmar</a:t>
            </a:r>
            <a:endParaRPr sz="2000">
              <a:solidFill>
                <a:srgbClr val="3F3F3F"/>
              </a:solidFill>
              <a:latin typeface="Calibri"/>
              <a:ea typeface="Calibri"/>
              <a:cs typeface="Calibri"/>
              <a:sym typeface="Calibri"/>
            </a:endParaRPr>
          </a:p>
        </p:txBody>
      </p:sp>
      <p:pic>
        <p:nvPicPr>
          <p:cNvPr descr="A picture containing logo&#10;&#10;Description automatically generated" id="52" name="Google Shape;52;geb2703f992_0_0"/>
          <p:cNvPicPr preferRelativeResize="0"/>
          <p:nvPr/>
        </p:nvPicPr>
        <p:blipFill rotWithShape="1">
          <a:blip r:embed="rId3">
            <a:alphaModFix/>
          </a:blip>
          <a:srcRect b="0" l="0" r="0" t="0"/>
          <a:stretch/>
        </p:blipFill>
        <p:spPr>
          <a:xfrm>
            <a:off x="9541574" y="5349629"/>
            <a:ext cx="1805876" cy="9984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6" name="Shape 196"/>
        <p:cNvGrpSpPr/>
        <p:nvPr/>
      </p:nvGrpSpPr>
      <p:grpSpPr>
        <a:xfrm>
          <a:off x="0" y="0"/>
          <a:ext cx="0" cy="0"/>
          <a:chOff x="0" y="0"/>
          <a:chExt cx="0" cy="0"/>
        </a:xfrm>
      </p:grpSpPr>
      <p:sp>
        <p:nvSpPr>
          <p:cNvPr id="197" name="Google Shape;197;p20"/>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8" name="Google Shape;198;p20"/>
          <p:cNvSpPr txBox="1"/>
          <p:nvPr>
            <p:ph idx="1" type="subTitle"/>
          </p:nvPr>
        </p:nvSpPr>
        <p:spPr>
          <a:xfrm>
            <a:off x="890339" y="4636008"/>
            <a:ext cx="3734014" cy="157276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000"/>
              <a:buNone/>
            </a:pPr>
            <a:r>
              <a:rPr lang="en-US" sz="2000">
                <a:latin typeface="Quattrocento Sans"/>
                <a:ea typeface="Quattrocento Sans"/>
                <a:cs typeface="Quattrocento Sans"/>
                <a:sym typeface="Quattrocento Sans"/>
              </a:rPr>
              <a:t>You can encourage healthy activities  (exercising) and discourage unhealthy activities (overuse of alcohol/smoking)</a:t>
            </a:r>
            <a:endParaRPr sz="2000">
              <a:latin typeface="Quattrocento Sans"/>
              <a:ea typeface="Quattrocento Sans"/>
              <a:cs typeface="Quattrocento Sans"/>
              <a:sym typeface="Quattrocento Sans"/>
            </a:endParaRPr>
          </a:p>
        </p:txBody>
      </p:sp>
      <p:sp>
        <p:nvSpPr>
          <p:cNvPr id="199" name="Google Shape;199;p20"/>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EF8A4"/>
          </a:solidFill>
          <a:ln cap="rnd" cmpd="sng" w="38100">
            <a:solidFill>
              <a:srgbClr val="FEF8A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ouple of people that are standing in the dark&#10;&#10;Description automatically generated" id="200" name="Google Shape;200;p20"/>
          <p:cNvPicPr preferRelativeResize="0"/>
          <p:nvPr/>
        </p:nvPicPr>
        <p:blipFill rotWithShape="1">
          <a:blip r:embed="rId3">
            <a:alphaModFix/>
          </a:blip>
          <a:srcRect b="-1" l="28515" r="4531"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8">
                                            <p:txEl>
                                              <p:pRg end="0" st="0"/>
                                            </p:txEl>
                                          </p:spTgt>
                                        </p:tgtEl>
                                        <p:attrNameLst>
                                          <p:attrName>style.visibility</p:attrName>
                                        </p:attrNameLst>
                                      </p:cBhvr>
                                      <p:to>
                                        <p:strVal val="visible"/>
                                      </p:to>
                                    </p:set>
                                    <p:animEffect filter="fade" transition="in">
                                      <p:cBhvr>
                                        <p:cTn dur="500"/>
                                        <p:tgtEl>
                                          <p:spTgt spid="198">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1"/>
          <p:cNvSpPr/>
          <p:nvPr/>
        </p:nvSpPr>
        <p:spPr>
          <a:xfrm>
            <a:off x="841248" y="4983480"/>
            <a:ext cx="10515600" cy="1124712"/>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0"/>
              </a:spcBef>
              <a:spcAft>
                <a:spcPts val="0"/>
              </a:spcAft>
              <a:buClr>
                <a:schemeClr val="dk1"/>
              </a:buClr>
              <a:buSzPts val="2800"/>
              <a:buFont typeface="Arial"/>
              <a:buNone/>
            </a:pPr>
            <a:r>
              <a:rPr b="0" i="0" lang="en-US" sz="2800" u="none" cap="none" strike="noStrike">
                <a:solidFill>
                  <a:schemeClr val="dk1"/>
                </a:solidFill>
                <a:latin typeface="Quattrocento Sans"/>
                <a:ea typeface="Quattrocento Sans"/>
                <a:cs typeface="Quattrocento Sans"/>
                <a:sym typeface="Quattrocento Sans"/>
              </a:rPr>
              <a:t>If a person cannot think of anything they can do to help themselves, you can make suggestions like the following.</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1000"/>
              </a:spcBef>
              <a:spcAft>
                <a:spcPts val="0"/>
              </a:spcAft>
              <a:buClr>
                <a:schemeClr val="dk1"/>
              </a:buClr>
              <a:buSzPts val="2800"/>
              <a:buFont typeface="Arial"/>
              <a:buNone/>
            </a:pPr>
            <a:r>
              <a:t/>
            </a:r>
            <a:endParaRPr b="0" i="0" sz="2800" u="none" cap="none" strike="noStrike">
              <a:solidFill>
                <a:schemeClr val="dk1"/>
              </a:solidFill>
              <a:latin typeface="Quattrocento Sans"/>
              <a:ea typeface="Quattrocento Sans"/>
              <a:cs typeface="Quattrocento Sans"/>
              <a:sym typeface="Quattrocento Sans"/>
            </a:endParaRPr>
          </a:p>
          <a:p>
            <a:pPr indent="0" lvl="0" marL="0" marR="0" rtl="0" algn="l">
              <a:lnSpc>
                <a:spcPct val="110000"/>
              </a:lnSpc>
              <a:spcBef>
                <a:spcPts val="1000"/>
              </a:spcBef>
              <a:spcAft>
                <a:spcPts val="0"/>
              </a:spcAft>
              <a:buClr>
                <a:schemeClr val="dk1"/>
              </a:buClr>
              <a:buSzPts val="2800"/>
              <a:buFont typeface="Arial"/>
              <a:buNone/>
            </a:pPr>
            <a:r>
              <a:t/>
            </a:r>
            <a:endParaRPr b="0" i="0" sz="2800" u="none" cap="none" strike="noStrike">
              <a:solidFill>
                <a:schemeClr val="dk1"/>
              </a:solidFill>
              <a:latin typeface="Quattrocento Sans"/>
              <a:ea typeface="Quattrocento Sans"/>
              <a:cs typeface="Quattrocento Sans"/>
              <a:sym typeface="Quattrocento Sans"/>
            </a:endParaRPr>
          </a:p>
        </p:txBody>
      </p:sp>
      <p:sp>
        <p:nvSpPr>
          <p:cNvPr id="207" name="Google Shape;207;p21"/>
          <p:cNvSpPr/>
          <p:nvPr/>
        </p:nvSpPr>
        <p:spPr>
          <a:xfrm>
            <a:off x="841248" y="448056"/>
            <a:ext cx="10515600" cy="406908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5500"/>
              <a:buFont typeface="Arial"/>
              <a:buNone/>
            </a:pPr>
            <a:r>
              <a:rPr b="1" i="0" lang="en-US" sz="5500" u="none" cap="none" strike="noStrike">
                <a:solidFill>
                  <a:schemeClr val="dk1"/>
                </a:solidFill>
                <a:latin typeface="Arial"/>
                <a:ea typeface="Arial"/>
                <a:cs typeface="Arial"/>
                <a:sym typeface="Arial"/>
              </a:rPr>
              <a:t>Some things that the person can try to feel better</a:t>
            </a:r>
            <a:endParaRPr b="0" i="0" sz="9600" u="none" cap="none" strike="noStrik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2" name="Shape 212"/>
        <p:cNvGrpSpPr/>
        <p:nvPr/>
      </p:nvGrpSpPr>
      <p:grpSpPr>
        <a:xfrm>
          <a:off x="0" y="0"/>
          <a:ext cx="0" cy="0"/>
          <a:chOff x="0" y="0"/>
          <a:chExt cx="0" cy="0"/>
        </a:xfrm>
      </p:grpSpPr>
      <p:sp>
        <p:nvSpPr>
          <p:cNvPr id="213" name="Google Shape;213;p22"/>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4" name="Google Shape;214;p22"/>
          <p:cNvSpPr txBox="1"/>
          <p:nvPr>
            <p:ph idx="1" type="subTitle"/>
          </p:nvPr>
        </p:nvSpPr>
        <p:spPr>
          <a:xfrm>
            <a:off x="5297760" y="4636008"/>
            <a:ext cx="6251111" cy="1572768"/>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800"/>
              <a:buNone/>
            </a:pPr>
            <a:r>
              <a:rPr lang="en-US">
                <a:latin typeface="Quattrocento Sans"/>
                <a:ea typeface="Quattrocento Sans"/>
                <a:cs typeface="Quattrocento Sans"/>
                <a:sym typeface="Quattrocento Sans"/>
              </a:rPr>
              <a:t>Make a list of all the things you are grateful for (in your head or on paper).</a:t>
            </a:r>
            <a:endParaRPr>
              <a:latin typeface="Quattrocento Sans"/>
              <a:ea typeface="Quattrocento Sans"/>
              <a:cs typeface="Quattrocento Sans"/>
              <a:sym typeface="Quattrocento Sans"/>
            </a:endParaRPr>
          </a:p>
        </p:txBody>
      </p:sp>
      <p:sp>
        <p:nvSpPr>
          <p:cNvPr id="215" name="Google Shape;215;p22"/>
          <p:cNvSpPr/>
          <p:nvPr/>
        </p:nvSpPr>
        <p:spPr>
          <a:xfrm>
            <a:off x="5412862" y="4409267"/>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45E44"/>
          </a:solidFill>
          <a:ln cap="rnd" cmpd="sng" w="38100">
            <a:solidFill>
              <a:srgbClr val="C45E4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 indoor&#10;&#10;Description automatically generated" id="216" name="Google Shape;216;p22"/>
          <p:cNvPicPr preferRelativeResize="0"/>
          <p:nvPr/>
        </p:nvPicPr>
        <p:blipFill rotWithShape="1">
          <a:blip r:embed="rId3">
            <a:alphaModFix/>
          </a:blip>
          <a:srcRect b="1709" l="0" r="-1"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4">
                                            <p:txEl>
                                              <p:pRg end="0" st="0"/>
                                            </p:txEl>
                                          </p:spTgt>
                                        </p:tgtEl>
                                        <p:attrNameLst>
                                          <p:attrName>style.visibility</p:attrName>
                                        </p:attrNameLst>
                                      </p:cBhvr>
                                      <p:to>
                                        <p:strVal val="visible"/>
                                      </p:to>
                                    </p:set>
                                    <p:animEffect filter="fade" transition="in">
                                      <p:cBhvr>
                                        <p:cTn dur="500"/>
                                        <p:tgtEl>
                                          <p:spTgt spid="214">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3"/>
          <p:cNvSpPr txBox="1"/>
          <p:nvPr>
            <p:ph idx="1" type="subTitle"/>
          </p:nvPr>
        </p:nvSpPr>
        <p:spPr>
          <a:xfrm>
            <a:off x="890339" y="1775898"/>
            <a:ext cx="3734014" cy="157276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800"/>
              <a:buNone/>
            </a:pPr>
            <a:r>
              <a:rPr lang="en-US">
                <a:latin typeface="Quattrocento Sans"/>
                <a:ea typeface="Quattrocento Sans"/>
                <a:cs typeface="Quattrocento Sans"/>
                <a:sym typeface="Quattrocento Sans"/>
              </a:rPr>
              <a:t>Try to find time to do an activity you enjoy (a hobby) or find meaningful every day.</a:t>
            </a:r>
            <a:endParaRPr>
              <a:latin typeface="Quattrocento Sans"/>
              <a:ea typeface="Quattrocento Sans"/>
              <a:cs typeface="Quattrocento Sans"/>
              <a:sym typeface="Quattrocento Sans"/>
            </a:endParaRPr>
          </a:p>
        </p:txBody>
      </p:sp>
      <p:pic>
        <p:nvPicPr>
          <p:cNvPr descr="A picture containing fruit, tree, holding, food&#10;&#10;Description automatically generated" id="223" name="Google Shape;223;p23"/>
          <p:cNvPicPr preferRelativeResize="0"/>
          <p:nvPr/>
        </p:nvPicPr>
        <p:blipFill rotWithShape="1">
          <a:blip r:embed="rId3">
            <a:alphaModFix/>
          </a:blip>
          <a:srcRect b="-1" l="23289" r="9755"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8" name="Shape 228"/>
        <p:cNvGrpSpPr/>
        <p:nvPr/>
      </p:nvGrpSpPr>
      <p:grpSpPr>
        <a:xfrm>
          <a:off x="0" y="0"/>
          <a:ext cx="0" cy="0"/>
          <a:chOff x="0" y="0"/>
          <a:chExt cx="0" cy="0"/>
        </a:xfrm>
      </p:grpSpPr>
      <p:sp>
        <p:nvSpPr>
          <p:cNvPr id="229" name="Google Shape;229;p24"/>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30" name="Google Shape;230;p24"/>
          <p:cNvSpPr txBox="1"/>
          <p:nvPr>
            <p:ph idx="1" type="subTitle"/>
          </p:nvPr>
        </p:nvSpPr>
        <p:spPr>
          <a:xfrm>
            <a:off x="890339" y="4636008"/>
            <a:ext cx="3734014" cy="1572768"/>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800"/>
              <a:buNone/>
            </a:pPr>
            <a:r>
              <a:rPr lang="en-US">
                <a:latin typeface="Quattrocento Sans"/>
                <a:ea typeface="Quattrocento Sans"/>
                <a:cs typeface="Quattrocento Sans"/>
                <a:sym typeface="Quattrocento Sans"/>
              </a:rPr>
              <a:t>Exercise, walk or dance.</a:t>
            </a:r>
            <a:endParaRPr>
              <a:latin typeface="Quattrocento Sans"/>
              <a:ea typeface="Quattrocento Sans"/>
              <a:cs typeface="Quattrocento Sans"/>
              <a:sym typeface="Quattrocento Sans"/>
            </a:endParaRPr>
          </a:p>
        </p:txBody>
      </p:sp>
      <p:sp>
        <p:nvSpPr>
          <p:cNvPr id="231" name="Google Shape;231;p24"/>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C5C94C"/>
          </a:solidFill>
          <a:ln cap="rnd" cmpd="sng" w="38100">
            <a:solidFill>
              <a:srgbClr val="C5C94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group of people posing for a photo&#10;&#10;Description automatically generated with medium confidence" id="232" name="Google Shape;232;p24"/>
          <p:cNvPicPr preferRelativeResize="0"/>
          <p:nvPr/>
        </p:nvPicPr>
        <p:blipFill rotWithShape="1">
          <a:blip r:embed="rId3">
            <a:alphaModFix/>
          </a:blip>
          <a:srcRect b="-1" l="10064" r="22980"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0">
                                            <p:txEl>
                                              <p:pRg end="0" st="0"/>
                                            </p:txEl>
                                          </p:spTgt>
                                        </p:tgtEl>
                                        <p:attrNameLst>
                                          <p:attrName>style.visibility</p:attrName>
                                        </p:attrNameLst>
                                      </p:cBhvr>
                                      <p:to>
                                        <p:strVal val="visible"/>
                                      </p:to>
                                    </p:set>
                                    <p:animEffect filter="fade" transition="in">
                                      <p:cBhvr>
                                        <p:cTn dur="500"/>
                                        <p:tgtEl>
                                          <p:spTgt spid="23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descr="A picture containing table, sitting, food&#10;&#10;Description automatically generated" id="238" name="Google Shape;238;p25"/>
          <p:cNvPicPr preferRelativeResize="0"/>
          <p:nvPr/>
        </p:nvPicPr>
        <p:blipFill rotWithShape="1">
          <a:blip r:embed="rId3">
            <a:alphaModFix/>
          </a:blip>
          <a:srcRect b="5833" l="0" r="-1" t="0"/>
          <a:stretch/>
        </p:blipFill>
        <p:spPr>
          <a:xfrm>
            <a:off x="20" y="10"/>
            <a:ext cx="12188931" cy="6857989"/>
          </a:xfrm>
          <a:prstGeom prst="rect">
            <a:avLst/>
          </a:prstGeom>
          <a:noFill/>
          <a:ln>
            <a:noFill/>
          </a:ln>
        </p:spPr>
      </p:pic>
      <p:sp>
        <p:nvSpPr>
          <p:cNvPr id="239" name="Google Shape;239;p25"/>
          <p:cNvSpPr txBox="1"/>
          <p:nvPr>
            <p:ph idx="1" type="subTitle"/>
          </p:nvPr>
        </p:nvSpPr>
        <p:spPr>
          <a:xfrm>
            <a:off x="640080" y="4636008"/>
            <a:ext cx="6894576" cy="1572768"/>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lt1"/>
              </a:buClr>
              <a:buSzPts val="2800"/>
              <a:buNone/>
            </a:pPr>
            <a:r>
              <a:rPr b="1" lang="en-US">
                <a:solidFill>
                  <a:schemeClr val="lt1"/>
                </a:solidFill>
                <a:latin typeface="Quattrocento Sans"/>
                <a:ea typeface="Quattrocento Sans"/>
                <a:cs typeface="Quattrocento Sans"/>
                <a:sym typeface="Quattrocento Sans"/>
              </a:rPr>
              <a:t>Do something creative, such as art, singing, crafts or writing. </a:t>
            </a:r>
            <a:endParaRPr b="1">
              <a:solidFill>
                <a:schemeClr val="lt1"/>
              </a:solidFill>
              <a:latin typeface="Quattrocento Sans"/>
              <a:ea typeface="Quattrocento Sans"/>
              <a:cs typeface="Quattrocento Sans"/>
              <a:sym typeface="Quattrocento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4" name="Shape 244"/>
        <p:cNvGrpSpPr/>
        <p:nvPr/>
      </p:nvGrpSpPr>
      <p:grpSpPr>
        <a:xfrm>
          <a:off x="0" y="0"/>
          <a:ext cx="0" cy="0"/>
          <a:chOff x="0" y="0"/>
          <a:chExt cx="0" cy="0"/>
        </a:xfrm>
      </p:grpSpPr>
      <p:sp>
        <p:nvSpPr>
          <p:cNvPr id="245" name="Google Shape;245;p26"/>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46" name="Google Shape;246;p26"/>
          <p:cNvSpPr txBox="1"/>
          <p:nvPr>
            <p:ph idx="1" type="subTitle"/>
          </p:nvPr>
        </p:nvSpPr>
        <p:spPr>
          <a:xfrm>
            <a:off x="890339" y="4636008"/>
            <a:ext cx="3734014" cy="1572768"/>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800"/>
              <a:buNone/>
            </a:pPr>
            <a:r>
              <a:rPr lang="en-US">
                <a:latin typeface="Quattrocento Sans"/>
                <a:ea typeface="Quattrocento Sans"/>
                <a:cs typeface="Quattrocento Sans"/>
                <a:sym typeface="Quattrocento Sans"/>
              </a:rPr>
              <a:t>Listen to music or the radio.</a:t>
            </a:r>
            <a:endParaRPr>
              <a:latin typeface="Quattrocento Sans"/>
              <a:ea typeface="Quattrocento Sans"/>
              <a:cs typeface="Quattrocento Sans"/>
              <a:sym typeface="Quattrocento Sans"/>
            </a:endParaRPr>
          </a:p>
        </p:txBody>
      </p:sp>
      <p:sp>
        <p:nvSpPr>
          <p:cNvPr id="247" name="Google Shape;247;p26"/>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82B6F1"/>
          </a:solidFill>
          <a:ln cap="rnd" cmpd="sng" w="38100">
            <a:solidFill>
              <a:srgbClr val="82B6F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erson wearing a cowboy hat&#10;&#10;Description automatically generated with medium confidence" id="248" name="Google Shape;248;p26"/>
          <p:cNvPicPr preferRelativeResize="0"/>
          <p:nvPr/>
        </p:nvPicPr>
        <p:blipFill rotWithShape="1">
          <a:blip r:embed="rId3">
            <a:alphaModFix/>
          </a:blip>
          <a:srcRect b="0" l="25399" r="7898"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6">
                                            <p:txEl>
                                              <p:pRg end="0" st="0"/>
                                            </p:txEl>
                                          </p:spTgt>
                                        </p:tgtEl>
                                        <p:attrNameLst>
                                          <p:attrName>style.visibility</p:attrName>
                                        </p:attrNameLst>
                                      </p:cBhvr>
                                      <p:to>
                                        <p:strVal val="visible"/>
                                      </p:to>
                                    </p:set>
                                    <p:animEffect filter="fade" transition="in">
                                      <p:cBhvr>
                                        <p:cTn dur="500"/>
                                        <p:tgtEl>
                                          <p:spTgt spid="246">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7"/>
          <p:cNvSpPr txBox="1"/>
          <p:nvPr>
            <p:ph idx="1" type="subTitle"/>
          </p:nvPr>
        </p:nvSpPr>
        <p:spPr>
          <a:xfrm>
            <a:off x="890339" y="4636008"/>
            <a:ext cx="3734014" cy="1572768"/>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800"/>
              <a:buNone/>
            </a:pPr>
            <a:r>
              <a:rPr lang="en-US">
                <a:latin typeface="Quattrocento Sans"/>
                <a:ea typeface="Quattrocento Sans"/>
                <a:cs typeface="Quattrocento Sans"/>
                <a:sym typeface="Quattrocento Sans"/>
              </a:rPr>
              <a:t>Speak to a friend or family member.</a:t>
            </a:r>
            <a:r>
              <a:rPr lang="en-US"/>
              <a:t> </a:t>
            </a:r>
            <a:endParaRPr/>
          </a:p>
        </p:txBody>
      </p:sp>
      <p:pic>
        <p:nvPicPr>
          <p:cNvPr descr="A picture containing room, table&#10;&#10;Description automatically generated" id="255" name="Google Shape;255;p27"/>
          <p:cNvPicPr preferRelativeResize="0"/>
          <p:nvPr/>
        </p:nvPicPr>
        <p:blipFill rotWithShape="1">
          <a:blip r:embed="rId3">
            <a:alphaModFix/>
          </a:blip>
          <a:srcRect b="-1" l="19020" r="14778"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8"/>
          <p:cNvSpPr txBox="1"/>
          <p:nvPr>
            <p:ph idx="1" type="subTitle"/>
          </p:nvPr>
        </p:nvSpPr>
        <p:spPr>
          <a:xfrm>
            <a:off x="5297760" y="4636008"/>
            <a:ext cx="6251111" cy="1572768"/>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800"/>
              <a:buNone/>
            </a:pPr>
            <a:r>
              <a:rPr lang="en-US">
                <a:latin typeface="Quattrocento Sans"/>
                <a:ea typeface="Quattrocento Sans"/>
                <a:cs typeface="Quattrocento Sans"/>
                <a:sym typeface="Quattrocento Sans"/>
              </a:rPr>
              <a:t>Read a book or listen to an audiobook.</a:t>
            </a:r>
            <a:endParaRPr>
              <a:latin typeface="Quattrocento Sans"/>
              <a:ea typeface="Quattrocento Sans"/>
              <a:cs typeface="Quattrocento Sans"/>
              <a:sym typeface="Quattrocento Sans"/>
            </a:endParaRPr>
          </a:p>
        </p:txBody>
      </p:sp>
      <p:pic>
        <p:nvPicPr>
          <p:cNvPr descr="A book shelf filled with books&#10;&#10;Description automatically generated" id="262" name="Google Shape;262;p28"/>
          <p:cNvPicPr preferRelativeResize="0"/>
          <p:nvPr/>
        </p:nvPicPr>
        <p:blipFill rotWithShape="1">
          <a:blip r:embed="rId3">
            <a:alphaModFix/>
          </a:blip>
          <a:srcRect b="0" l="29483" r="25355"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descr="A person sitting in front of a building&#10;&#10;Description automatically generated" id="268" name="Google Shape;268;p29"/>
          <p:cNvPicPr preferRelativeResize="0"/>
          <p:nvPr/>
        </p:nvPicPr>
        <p:blipFill rotWithShape="1">
          <a:blip r:embed="rId3">
            <a:alphaModFix/>
          </a:blip>
          <a:srcRect b="0" l="0" r="-1" t="15707"/>
          <a:stretch/>
        </p:blipFill>
        <p:spPr>
          <a:xfrm>
            <a:off x="20" y="10"/>
            <a:ext cx="12188930" cy="6857990"/>
          </a:xfrm>
          <a:prstGeom prst="rect">
            <a:avLst/>
          </a:prstGeom>
          <a:noFill/>
          <a:ln>
            <a:noFill/>
          </a:ln>
        </p:spPr>
      </p:pic>
      <p:sp>
        <p:nvSpPr>
          <p:cNvPr id="269" name="Google Shape;269;p29"/>
          <p:cNvSpPr txBox="1"/>
          <p:nvPr>
            <p:ph idx="1" type="subTitle"/>
          </p:nvPr>
        </p:nvSpPr>
        <p:spPr>
          <a:xfrm>
            <a:off x="1527048" y="4599432"/>
            <a:ext cx="9144000" cy="1536192"/>
          </a:xfrm>
          <a:prstGeom prst="rect">
            <a:avLst/>
          </a:prstGeom>
          <a:noFill/>
          <a:ln>
            <a:noFill/>
          </a:ln>
        </p:spPr>
        <p:txBody>
          <a:bodyPr anchorCtr="0" anchor="t" bIns="45700" lIns="91425" spcFirstLastPara="1" rIns="91425" wrap="square" tIns="45700">
            <a:normAutofit fontScale="92500"/>
          </a:bodyPr>
          <a:lstStyle/>
          <a:p>
            <a:pPr indent="0" lvl="0" marL="0" rtl="0" algn="ctr">
              <a:lnSpc>
                <a:spcPct val="100000"/>
              </a:lnSpc>
              <a:spcBef>
                <a:spcPts val="0"/>
              </a:spcBef>
              <a:spcAft>
                <a:spcPts val="0"/>
              </a:spcAft>
              <a:buClr>
                <a:schemeClr val="lt1"/>
              </a:buClr>
              <a:buSzPct val="100000"/>
              <a:buNone/>
            </a:pPr>
            <a:r>
              <a:rPr lang="en-US">
                <a:solidFill>
                  <a:schemeClr val="lt1"/>
                </a:solidFill>
                <a:latin typeface="Quattrocento Sans"/>
                <a:ea typeface="Quattrocento Sans"/>
                <a:cs typeface="Quattrocento Sans"/>
                <a:sym typeface="Quattrocento Sans"/>
              </a:rPr>
              <a:t>You can also think of other ways which help a person relax</a:t>
            </a:r>
            <a:endParaRPr>
              <a:solidFill>
                <a:schemeClr val="lt1"/>
              </a:solidFill>
              <a:latin typeface="Quattrocento Sans"/>
              <a:ea typeface="Quattrocento Sans"/>
              <a:cs typeface="Quattrocento Sans"/>
              <a:sym typeface="Quattrocento Sans"/>
            </a:endParaRPr>
          </a:p>
          <a:p>
            <a:pPr indent="0" lvl="0" marL="0" rtl="0" algn="ctr">
              <a:lnSpc>
                <a:spcPct val="100000"/>
              </a:lnSpc>
              <a:spcBef>
                <a:spcPts val="1000"/>
              </a:spcBef>
              <a:spcAft>
                <a:spcPts val="0"/>
              </a:spcAft>
              <a:buClr>
                <a:schemeClr val="dk1"/>
              </a:buClr>
              <a:buSzPct val="100000"/>
              <a:buNone/>
            </a:pPr>
            <a:br>
              <a:rPr lang="en-US" sz="2700"/>
            </a:br>
            <a:endParaRPr sz="27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3"/>
          <p:cNvSpPr txBox="1"/>
          <p:nvPr>
            <p:ph type="ctrTitle"/>
          </p:nvPr>
        </p:nvSpPr>
        <p:spPr>
          <a:xfrm>
            <a:off x="841248" y="448056"/>
            <a:ext cx="10515600" cy="406908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9600"/>
              <a:buFont typeface="Arial"/>
              <a:buNone/>
            </a:pPr>
            <a:r>
              <a:t/>
            </a:r>
            <a:endParaRPr/>
          </a:p>
        </p:txBody>
      </p:sp>
      <p:sp>
        <p:nvSpPr>
          <p:cNvPr id="59" name="Google Shape;59;p3"/>
          <p:cNvSpPr txBox="1"/>
          <p:nvPr>
            <p:ph idx="1" type="subTitle"/>
          </p:nvPr>
        </p:nvSpPr>
        <p:spPr>
          <a:xfrm>
            <a:off x="841248" y="4983480"/>
            <a:ext cx="10515600" cy="1124712"/>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800"/>
              <a:buNone/>
            </a:pPr>
            <a:r>
              <a:t/>
            </a:r>
            <a:endParaRPr/>
          </a:p>
        </p:txBody>
      </p:sp>
      <p:pic>
        <p:nvPicPr>
          <p:cNvPr descr="Modules Overview" id="60" name="Google Shape;60;p3"/>
          <p:cNvPicPr preferRelativeResize="0"/>
          <p:nvPr/>
        </p:nvPicPr>
        <p:blipFill rotWithShape="1">
          <a:blip r:embed="rId3">
            <a:alphaModFix/>
          </a:blip>
          <a:srcRect b="0" l="0" r="0" t="0"/>
          <a:stretch/>
        </p:blipFill>
        <p:spPr>
          <a:xfrm>
            <a:off x="10944352" y="5761736"/>
            <a:ext cx="812800" cy="812800"/>
          </a:xfrm>
          <a:prstGeom prst="rect">
            <a:avLst/>
          </a:prstGeom>
          <a:noFill/>
          <a:ln>
            <a:noFill/>
          </a:ln>
        </p:spPr>
      </p:pic>
      <p:pic>
        <p:nvPicPr>
          <p:cNvPr id="61" name="Google Shape;61;p3"/>
          <p:cNvPicPr preferRelativeResize="0"/>
          <p:nvPr/>
        </p:nvPicPr>
        <p:blipFill rotWithShape="1">
          <a:blip r:embed="rId4">
            <a:alphaModFix/>
          </a:blip>
          <a:srcRect b="0" l="0" r="0" t="0"/>
          <a:stretch/>
        </p:blipFill>
        <p:spPr>
          <a:xfrm>
            <a:off x="0" y="9525"/>
            <a:ext cx="12192000" cy="6838950"/>
          </a:xfrm>
          <a:prstGeom prst="rect">
            <a:avLst/>
          </a:prstGeom>
          <a:noFill/>
          <a:ln>
            <a:noFill/>
          </a:ln>
        </p:spPr>
      </p:pic>
      <p:sp>
        <p:nvSpPr>
          <p:cNvPr id="62" name="Google Shape;62;p3"/>
          <p:cNvSpPr/>
          <p:nvPr/>
        </p:nvSpPr>
        <p:spPr>
          <a:xfrm>
            <a:off x="6731476" y="1874520"/>
            <a:ext cx="2596219" cy="3957659"/>
          </a:xfrm>
          <a:prstGeom prst="rect">
            <a:avLst/>
          </a:prstGeom>
          <a:no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
                                        </p:tgtEl>
                                        <p:attrNameLst>
                                          <p:attrName>style.visibility</p:attrName>
                                        </p:attrNameLst>
                                      </p:cBhvr>
                                      <p:to>
                                        <p:strVal val="visible"/>
                                      </p:to>
                                    </p:set>
                                    <p:animEffect filter="fade" transition="in">
                                      <p:cBhvr>
                                        <p:cTn dur="5000"/>
                                        <p:tgtEl>
                                          <p:spTgt spid="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0"/>
          <p:cNvSpPr txBox="1"/>
          <p:nvPr>
            <p:ph type="title"/>
          </p:nvPr>
        </p:nvSpPr>
        <p:spPr>
          <a:xfrm>
            <a:off x="831850" y="425938"/>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02060"/>
              </a:buClr>
              <a:buSzPts val="6600"/>
              <a:buFont typeface="Calibri"/>
              <a:buNone/>
            </a:pPr>
            <a:r>
              <a:rPr b="1" lang="en-US" sz="6600">
                <a:solidFill>
                  <a:srgbClr val="002060"/>
                </a:solidFill>
                <a:latin typeface="Calibri"/>
                <a:ea typeface="Calibri"/>
                <a:cs typeface="Calibri"/>
                <a:sym typeface="Calibri"/>
              </a:rPr>
              <a:t>Module 4 </a:t>
            </a:r>
            <a:endParaRPr/>
          </a:p>
        </p:txBody>
      </p:sp>
      <p:sp>
        <p:nvSpPr>
          <p:cNvPr id="276" name="Google Shape;276;p30"/>
          <p:cNvSpPr txBox="1"/>
          <p:nvPr>
            <p:ph idx="1" type="body"/>
          </p:nvPr>
        </p:nvSpPr>
        <p:spPr>
          <a:xfrm>
            <a:off x="831849" y="2936631"/>
            <a:ext cx="7951933" cy="3153019"/>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595959"/>
              </a:buClr>
              <a:buSzPts val="2800"/>
              <a:buNone/>
            </a:pPr>
            <a:r>
              <a:rPr b="1" lang="en-US" sz="2800">
                <a:solidFill>
                  <a:srgbClr val="595959"/>
                </a:solidFill>
                <a:latin typeface="Calibri"/>
                <a:ea typeface="Calibri"/>
                <a:cs typeface="Calibri"/>
                <a:sym typeface="Calibri"/>
              </a:rPr>
              <a:t>4.3 Identifying severe stress reactions </a:t>
            </a:r>
            <a:endParaRPr>
              <a:solidFill>
                <a:srgbClr val="3F3F3F"/>
              </a:solidFill>
              <a:latin typeface="Calibri"/>
              <a:ea typeface="Calibri"/>
              <a:cs typeface="Calibri"/>
              <a:sym typeface="Calibri"/>
            </a:endParaRPr>
          </a:p>
        </p:txBody>
      </p:sp>
      <p:pic>
        <p:nvPicPr>
          <p:cNvPr descr="A picture containing logo&#10;&#10;Description automatically generated" id="277" name="Google Shape;277;p30"/>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2" name="Shape 282"/>
        <p:cNvGrpSpPr/>
        <p:nvPr/>
      </p:nvGrpSpPr>
      <p:grpSpPr>
        <a:xfrm>
          <a:off x="0" y="0"/>
          <a:ext cx="0" cy="0"/>
          <a:chOff x="0" y="0"/>
          <a:chExt cx="0" cy="0"/>
        </a:xfrm>
      </p:grpSpPr>
      <p:sp>
        <p:nvSpPr>
          <p:cNvPr id="283" name="Google Shape;283;p31"/>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4" name="Google Shape;284;p31"/>
          <p:cNvSpPr txBox="1"/>
          <p:nvPr>
            <p:ph type="ctrTitle"/>
          </p:nvPr>
        </p:nvSpPr>
        <p:spPr>
          <a:xfrm>
            <a:off x="5297762" y="640080"/>
            <a:ext cx="6251110" cy="356616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9600"/>
              <a:buFont typeface="Arial"/>
              <a:buNone/>
            </a:pPr>
            <a:r>
              <a:rPr b="1" lang="en-US"/>
              <a:t>Severe Stress Reactions</a:t>
            </a:r>
            <a:endParaRPr/>
          </a:p>
        </p:txBody>
      </p:sp>
      <p:sp>
        <p:nvSpPr>
          <p:cNvPr id="285" name="Google Shape;285;p31"/>
          <p:cNvSpPr/>
          <p:nvPr/>
        </p:nvSpPr>
        <p:spPr>
          <a:xfrm>
            <a:off x="5412862" y="4409267"/>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C3A77"/>
          </a:solidFill>
          <a:ln cap="rnd" cmpd="sng" w="38100">
            <a:solidFill>
              <a:srgbClr val="EC3A7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erson holding a child&#10;&#10;Description automatically generated with medium confidence" id="286" name="Google Shape;286;p31"/>
          <p:cNvPicPr preferRelativeResize="0"/>
          <p:nvPr/>
        </p:nvPicPr>
        <p:blipFill rotWithShape="1">
          <a:blip r:embed="rId3">
            <a:alphaModFix/>
          </a:blip>
          <a:srcRect b="2079" l="0" r="1"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500"/>
                                        <p:tgtEl>
                                          <p:spTgt spid="2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descr="A person wearing a hat&#10;&#10;Description automatically generated" id="292" name="Google Shape;292;p32"/>
          <p:cNvPicPr preferRelativeResize="0"/>
          <p:nvPr/>
        </p:nvPicPr>
        <p:blipFill rotWithShape="1">
          <a:blip r:embed="rId3">
            <a:alphaModFix amt="50000"/>
          </a:blip>
          <a:srcRect b="23426" l="0" r="-1" t="39016"/>
          <a:stretch/>
        </p:blipFill>
        <p:spPr>
          <a:xfrm>
            <a:off x="20" y="10"/>
            <a:ext cx="12188930" cy="6857990"/>
          </a:xfrm>
          <a:prstGeom prst="rect">
            <a:avLst/>
          </a:prstGeom>
          <a:noFill/>
          <a:ln>
            <a:noFill/>
          </a:ln>
        </p:spPr>
      </p:pic>
      <p:sp>
        <p:nvSpPr>
          <p:cNvPr id="293" name="Google Shape;293;p32"/>
          <p:cNvSpPr txBox="1"/>
          <p:nvPr>
            <p:ph idx="1" type="subTitle"/>
          </p:nvPr>
        </p:nvSpPr>
        <p:spPr>
          <a:xfrm>
            <a:off x="1527048" y="4599432"/>
            <a:ext cx="9144000" cy="1536192"/>
          </a:xfrm>
          <a:prstGeom prst="rect">
            <a:avLst/>
          </a:prstGeom>
          <a:noFill/>
          <a:ln>
            <a:noFill/>
          </a:ln>
        </p:spPr>
        <p:txBody>
          <a:bodyPr anchorCtr="0" anchor="t" bIns="45700" lIns="91425" spcFirstLastPara="1" rIns="91425" wrap="square" tIns="45700">
            <a:normAutofit/>
          </a:bodyPr>
          <a:lstStyle/>
          <a:p>
            <a:pPr indent="0" lvl="0" marL="0" rtl="0" algn="ctr">
              <a:lnSpc>
                <a:spcPct val="110000"/>
              </a:lnSpc>
              <a:spcBef>
                <a:spcPts val="0"/>
              </a:spcBef>
              <a:spcAft>
                <a:spcPts val="0"/>
              </a:spcAft>
              <a:buClr>
                <a:schemeClr val="dk1"/>
              </a:buClr>
              <a:buSzPts val="3200"/>
              <a:buNone/>
            </a:pPr>
            <a:r>
              <a:rPr b="1" lang="en-US" sz="3200">
                <a:latin typeface="Quattrocento Sans"/>
                <a:ea typeface="Quattrocento Sans"/>
                <a:cs typeface="Quattrocento Sans"/>
                <a:sym typeface="Quattrocento Sans"/>
              </a:rPr>
              <a:t>Is unable to sleep for a week or more and is confused and disorientated</a:t>
            </a:r>
            <a:endParaRPr b="1" sz="3200">
              <a:latin typeface="Quattrocento Sans"/>
              <a:ea typeface="Quattrocento Sans"/>
              <a:cs typeface="Quattrocento Sans"/>
              <a:sym typeface="Quattrocento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3"/>
          <p:cNvSpPr txBox="1"/>
          <p:nvPr>
            <p:ph idx="1" type="subTitle"/>
          </p:nvPr>
        </p:nvSpPr>
        <p:spPr>
          <a:xfrm>
            <a:off x="890339" y="4712208"/>
            <a:ext cx="3734100" cy="18714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Clr>
                <a:schemeClr val="dk1"/>
              </a:buClr>
              <a:buSzPts val="2400"/>
              <a:buNone/>
            </a:pPr>
            <a:r>
              <a:rPr b="1" lang="en-US" sz="2400">
                <a:latin typeface="Quattrocento Sans"/>
                <a:ea typeface="Quattrocento Sans"/>
                <a:cs typeface="Quattrocento Sans"/>
                <a:sym typeface="Quattrocento Sans"/>
              </a:rPr>
              <a:t>Unable to function normally and care for themselves or their family (e.g. not eating or keeping clean)</a:t>
            </a:r>
            <a:endParaRPr b="1" sz="2400">
              <a:latin typeface="Quattrocento Sans"/>
              <a:ea typeface="Quattrocento Sans"/>
              <a:cs typeface="Quattrocento Sans"/>
              <a:sym typeface="Quattrocento Sans"/>
            </a:endParaRPr>
          </a:p>
        </p:txBody>
      </p:sp>
      <p:pic>
        <p:nvPicPr>
          <p:cNvPr descr="A picture containing person, person, outdoor, cellphone&#10;&#10;Description automatically generated" id="300" name="Google Shape;300;p33"/>
          <p:cNvPicPr preferRelativeResize="0"/>
          <p:nvPr/>
        </p:nvPicPr>
        <p:blipFill rotWithShape="1">
          <a:blip r:embed="rId3">
            <a:alphaModFix/>
          </a:blip>
          <a:srcRect b="1" l="5741" r="5743"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4"/>
          <p:cNvSpPr txBox="1"/>
          <p:nvPr>
            <p:ph idx="1" type="subTitle"/>
          </p:nvPr>
        </p:nvSpPr>
        <p:spPr>
          <a:xfrm>
            <a:off x="890338" y="4636008"/>
            <a:ext cx="4001701" cy="1871472"/>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800"/>
              <a:buNone/>
            </a:pPr>
            <a:r>
              <a:rPr b="1" lang="en-US">
                <a:latin typeface="Quattrocento Sans"/>
                <a:ea typeface="Quattrocento Sans"/>
                <a:cs typeface="Quattrocento Sans"/>
                <a:sym typeface="Quattrocento Sans"/>
              </a:rPr>
              <a:t>Has lost control over their behaviour and is unpredictable or destructive</a:t>
            </a:r>
            <a:endParaRPr b="1">
              <a:latin typeface="Quattrocento Sans"/>
              <a:ea typeface="Quattrocento Sans"/>
              <a:cs typeface="Quattrocento Sans"/>
              <a:sym typeface="Quattrocento Sans"/>
            </a:endParaRPr>
          </a:p>
        </p:txBody>
      </p:sp>
      <p:pic>
        <p:nvPicPr>
          <p:cNvPr descr="A picture containing dark, holding&#10;&#10;Description automatically generated" id="307" name="Google Shape;307;p34"/>
          <p:cNvPicPr preferRelativeResize="0"/>
          <p:nvPr/>
        </p:nvPicPr>
        <p:blipFill rotWithShape="1">
          <a:blip r:embed="rId3">
            <a:alphaModFix/>
          </a:blip>
          <a:srcRect b="0" l="21802" r="21777"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descr="A person posing for the camera&#10;&#10;Description automatically generated" id="313" name="Google Shape;313;p35"/>
          <p:cNvPicPr preferRelativeResize="0"/>
          <p:nvPr/>
        </p:nvPicPr>
        <p:blipFill rotWithShape="1">
          <a:blip r:embed="rId3">
            <a:alphaModFix/>
          </a:blip>
          <a:srcRect b="4562" l="0" r="9091" t="18541"/>
          <a:stretch/>
        </p:blipFill>
        <p:spPr>
          <a:xfrm>
            <a:off x="20" y="10"/>
            <a:ext cx="12191980" cy="6857990"/>
          </a:xfrm>
          <a:prstGeom prst="rect">
            <a:avLst/>
          </a:prstGeom>
          <a:noFill/>
          <a:ln>
            <a:noFill/>
          </a:ln>
        </p:spPr>
      </p:pic>
      <p:sp>
        <p:nvSpPr>
          <p:cNvPr id="314" name="Google Shape;314;p35"/>
          <p:cNvSpPr txBox="1"/>
          <p:nvPr>
            <p:ph idx="1" type="subTitle"/>
          </p:nvPr>
        </p:nvSpPr>
        <p:spPr>
          <a:xfrm>
            <a:off x="462740" y="2824929"/>
            <a:ext cx="4023359" cy="1208141"/>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10000"/>
              </a:lnSpc>
              <a:spcBef>
                <a:spcPts val="0"/>
              </a:spcBef>
              <a:spcAft>
                <a:spcPts val="0"/>
              </a:spcAft>
              <a:buClr>
                <a:schemeClr val="lt1"/>
              </a:buClr>
              <a:buSzPct val="100000"/>
              <a:buNone/>
            </a:pPr>
            <a:r>
              <a:rPr b="1" lang="en-US" sz="3600">
                <a:solidFill>
                  <a:schemeClr val="lt1"/>
                </a:solidFill>
                <a:latin typeface="Quattrocento Sans"/>
                <a:ea typeface="Quattrocento Sans"/>
                <a:cs typeface="Quattrocento Sans"/>
                <a:sym typeface="Quattrocento Sans"/>
              </a:rPr>
              <a:t>Threatens to harm themselves or others</a:t>
            </a:r>
            <a:endParaRPr b="1" sz="3600">
              <a:solidFill>
                <a:schemeClr val="lt1"/>
              </a:solidFill>
              <a:latin typeface="Quattrocento Sans"/>
              <a:ea typeface="Quattrocento Sans"/>
              <a:cs typeface="Quattrocento Sans"/>
              <a:sym typeface="Quattrocento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descr="A close up of a person&#10;&#10;Description automatically generated" id="320" name="Google Shape;320;p36"/>
          <p:cNvPicPr preferRelativeResize="0"/>
          <p:nvPr/>
        </p:nvPicPr>
        <p:blipFill rotWithShape="1">
          <a:blip r:embed="rId3">
            <a:alphaModFix/>
          </a:blip>
          <a:srcRect b="15390" l="0" r="-1" t="0"/>
          <a:stretch/>
        </p:blipFill>
        <p:spPr>
          <a:xfrm>
            <a:off x="20" y="10"/>
            <a:ext cx="12188931" cy="6857989"/>
          </a:xfrm>
          <a:prstGeom prst="rect">
            <a:avLst/>
          </a:prstGeom>
          <a:noFill/>
          <a:ln>
            <a:noFill/>
          </a:ln>
        </p:spPr>
      </p:pic>
      <p:sp>
        <p:nvSpPr>
          <p:cNvPr id="321" name="Google Shape;321;p36"/>
          <p:cNvSpPr txBox="1"/>
          <p:nvPr>
            <p:ph idx="1" type="subTitle"/>
          </p:nvPr>
        </p:nvSpPr>
        <p:spPr>
          <a:xfrm>
            <a:off x="640080" y="4636008"/>
            <a:ext cx="6894576" cy="1572768"/>
          </a:xfrm>
          <a:prstGeom prst="rect">
            <a:avLst/>
          </a:prstGeom>
          <a:noFill/>
          <a:ln>
            <a:noFill/>
          </a:ln>
        </p:spPr>
        <p:txBody>
          <a:bodyPr anchorCtr="0" anchor="t" bIns="45700" lIns="91425" spcFirstLastPara="1" rIns="91425" wrap="square" tIns="45700">
            <a:normAutofit/>
          </a:bodyPr>
          <a:lstStyle/>
          <a:p>
            <a:pPr indent="0" lvl="0" marL="0" rtl="0" algn="ctr">
              <a:lnSpc>
                <a:spcPct val="110000"/>
              </a:lnSpc>
              <a:spcBef>
                <a:spcPts val="0"/>
              </a:spcBef>
              <a:spcAft>
                <a:spcPts val="0"/>
              </a:spcAft>
              <a:buClr>
                <a:schemeClr val="lt1"/>
              </a:buClr>
              <a:buSzPts val="3200"/>
              <a:buNone/>
            </a:pPr>
            <a:r>
              <a:rPr b="1" lang="en-US" sz="3200">
                <a:solidFill>
                  <a:schemeClr val="lt1"/>
                </a:solidFill>
                <a:latin typeface="Quattrocento Sans"/>
                <a:ea typeface="Quattrocento Sans"/>
                <a:cs typeface="Quattrocento Sans"/>
                <a:sym typeface="Quattrocento Sans"/>
              </a:rPr>
              <a:t>Starts excessive or out-of-the-ordinary use of drugs or alcohol</a:t>
            </a:r>
            <a:endParaRPr b="1" sz="3200">
              <a:solidFill>
                <a:schemeClr val="lt1"/>
              </a:solidFill>
              <a:latin typeface="Quattrocento Sans"/>
              <a:ea typeface="Quattrocento Sans"/>
              <a:cs typeface="Quattrocento Sans"/>
              <a:sym typeface="Quattrocento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7"/>
          <p:cNvSpPr txBox="1"/>
          <p:nvPr>
            <p:ph idx="1" type="subTitle"/>
          </p:nvPr>
        </p:nvSpPr>
        <p:spPr>
          <a:xfrm>
            <a:off x="890339" y="4849090"/>
            <a:ext cx="3734014" cy="1359685"/>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0"/>
              </a:spcBef>
              <a:spcAft>
                <a:spcPts val="0"/>
              </a:spcAft>
              <a:buClr>
                <a:schemeClr val="dk1"/>
              </a:buClr>
              <a:buSzPct val="100000"/>
              <a:buNone/>
            </a:pPr>
            <a:r>
              <a:rPr b="1" lang="en-US">
                <a:latin typeface="Quattrocento Sans"/>
                <a:ea typeface="Quattrocento Sans"/>
                <a:cs typeface="Quattrocento Sans"/>
                <a:sym typeface="Quattrocento Sans"/>
              </a:rPr>
              <a:t>Aggravates existing chronic health conditions which need specialized support</a:t>
            </a:r>
            <a:endParaRPr b="1">
              <a:latin typeface="Quattrocento Sans"/>
              <a:ea typeface="Quattrocento Sans"/>
              <a:cs typeface="Quattrocento Sans"/>
              <a:sym typeface="Quattrocento Sans"/>
            </a:endParaRPr>
          </a:p>
        </p:txBody>
      </p:sp>
      <p:pic>
        <p:nvPicPr>
          <p:cNvPr descr="A group of items on a table&#10;&#10;Description automatically generated" id="328" name="Google Shape;328;p37"/>
          <p:cNvPicPr preferRelativeResize="0"/>
          <p:nvPr/>
        </p:nvPicPr>
        <p:blipFill rotWithShape="1">
          <a:blip r:embed="rId3">
            <a:alphaModFix/>
          </a:blip>
          <a:srcRect b="-1" l="8717" r="24330"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3" name="Shape 333"/>
        <p:cNvGrpSpPr/>
        <p:nvPr/>
      </p:nvGrpSpPr>
      <p:grpSpPr>
        <a:xfrm>
          <a:off x="0" y="0"/>
          <a:ext cx="0" cy="0"/>
          <a:chOff x="0" y="0"/>
          <a:chExt cx="0" cy="0"/>
        </a:xfrm>
      </p:grpSpPr>
      <p:sp>
        <p:nvSpPr>
          <p:cNvPr id="334" name="Google Shape;334;p38"/>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5" name="Google Shape;335;p38"/>
          <p:cNvSpPr txBox="1"/>
          <p:nvPr>
            <p:ph idx="1" type="subTitle"/>
          </p:nvPr>
        </p:nvSpPr>
        <p:spPr>
          <a:xfrm>
            <a:off x="890339" y="4636008"/>
            <a:ext cx="3734014" cy="157276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500"/>
              <a:buNone/>
            </a:pPr>
            <a:r>
              <a:rPr lang="en-US" sz="1500">
                <a:latin typeface="Quattrocento Sans"/>
                <a:ea typeface="Quattrocento Sans"/>
                <a:cs typeface="Quattrocento Sans"/>
                <a:sym typeface="Quattrocento Sans"/>
              </a:rPr>
              <a:t>Shows bizarre or unusual thinking, or hears or sees things that aren’t there</a:t>
            </a:r>
            <a:endParaRPr sz="1500">
              <a:latin typeface="Quattrocento Sans"/>
              <a:ea typeface="Quattrocento Sans"/>
              <a:cs typeface="Quattrocento Sans"/>
              <a:sym typeface="Quattrocento Sans"/>
            </a:endParaRPr>
          </a:p>
          <a:p>
            <a:pPr indent="0" lvl="0" marL="0" rtl="0" algn="l">
              <a:lnSpc>
                <a:spcPct val="100000"/>
              </a:lnSpc>
              <a:spcBef>
                <a:spcPts val="1000"/>
              </a:spcBef>
              <a:spcAft>
                <a:spcPts val="0"/>
              </a:spcAft>
              <a:buClr>
                <a:schemeClr val="dk1"/>
              </a:buClr>
              <a:buSzPts val="1500"/>
              <a:buNone/>
            </a:pPr>
            <a:br>
              <a:rPr lang="en-US" sz="1500"/>
            </a:br>
            <a:endParaRPr sz="1500"/>
          </a:p>
        </p:txBody>
      </p:sp>
      <p:sp>
        <p:nvSpPr>
          <p:cNvPr id="336" name="Google Shape;336;p38"/>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E888D9"/>
          </a:solidFill>
          <a:ln cap="rnd" cmpd="sng" w="38100">
            <a:solidFill>
              <a:srgbClr val="E888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 indoor&#10;&#10;Description automatically generated" id="337" name="Google Shape;337;p38"/>
          <p:cNvPicPr preferRelativeResize="0"/>
          <p:nvPr/>
        </p:nvPicPr>
        <p:blipFill rotWithShape="1">
          <a:blip r:embed="rId3">
            <a:alphaModFix/>
          </a:blip>
          <a:srcRect b="0" l="0" r="0" t="0"/>
          <a:stretch/>
        </p:blipFill>
        <p:spPr>
          <a:xfrm>
            <a:off x="5255396" y="943394"/>
            <a:ext cx="6324397" cy="526538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5">
                                            <p:txEl>
                                              <p:pRg end="0" st="0"/>
                                            </p:txEl>
                                          </p:spTgt>
                                        </p:tgtEl>
                                        <p:attrNameLst>
                                          <p:attrName>style.visibility</p:attrName>
                                        </p:attrNameLst>
                                      </p:cBhvr>
                                      <p:to>
                                        <p:strVal val="visible"/>
                                      </p:to>
                                    </p:set>
                                    <p:animEffect filter="fade" transition="in">
                                      <p:cBhvr>
                                        <p:cTn dur="500"/>
                                        <p:tgtEl>
                                          <p:spTgt spid="335">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35">
                                            <p:txEl>
                                              <p:pRg end="1" st="1"/>
                                            </p:txEl>
                                          </p:spTgt>
                                        </p:tgtEl>
                                        <p:attrNameLst>
                                          <p:attrName>style.visibility</p:attrName>
                                        </p:attrNameLst>
                                      </p:cBhvr>
                                      <p:to>
                                        <p:strVal val="visible"/>
                                      </p:to>
                                    </p:set>
                                    <p:animEffect filter="fade" transition="in">
                                      <p:cBhvr>
                                        <p:cTn dur="500"/>
                                        <p:tgtEl>
                                          <p:spTgt spid="335">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39"/>
          <p:cNvSpPr txBox="1"/>
          <p:nvPr>
            <p:ph type="ctrTitle"/>
          </p:nvPr>
        </p:nvSpPr>
        <p:spPr>
          <a:xfrm>
            <a:off x="838200" y="436562"/>
            <a:ext cx="6282000" cy="41355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Quattrocento Sans"/>
              <a:buNone/>
            </a:pPr>
            <a:r>
              <a:rPr b="1" lang="en-US" sz="3600">
                <a:latin typeface="Quattrocento Sans"/>
                <a:ea typeface="Quattrocento Sans"/>
                <a:cs typeface="Quattrocento Sans"/>
                <a:sym typeface="Quattrocento Sans"/>
              </a:rPr>
              <a:t>If a person presents with any of these signs or symptoms, then you should try to help the person in distress access additional help as soon as possible.</a:t>
            </a:r>
            <a:endParaRPr sz="3600">
              <a:latin typeface="Quattrocento Sans"/>
              <a:ea typeface="Quattrocento Sans"/>
              <a:cs typeface="Quattrocento Sans"/>
              <a:sym typeface="Quattrocento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4"/>
          <p:cNvSpPr txBox="1"/>
          <p:nvPr>
            <p:ph type="title"/>
          </p:nvPr>
        </p:nvSpPr>
        <p:spPr>
          <a:xfrm>
            <a:off x="831850" y="425938"/>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02060"/>
              </a:buClr>
              <a:buSzPts val="6600"/>
              <a:buFont typeface="Calibri"/>
              <a:buNone/>
            </a:pPr>
            <a:r>
              <a:rPr b="1" lang="en-US" sz="6600">
                <a:solidFill>
                  <a:srgbClr val="002060"/>
                </a:solidFill>
                <a:latin typeface="Calibri"/>
                <a:ea typeface="Calibri"/>
                <a:cs typeface="Calibri"/>
                <a:sym typeface="Calibri"/>
              </a:rPr>
              <a:t>Module 4 </a:t>
            </a:r>
            <a:endParaRPr/>
          </a:p>
        </p:txBody>
      </p:sp>
      <p:sp>
        <p:nvSpPr>
          <p:cNvPr id="69" name="Google Shape;69;p4"/>
          <p:cNvSpPr txBox="1"/>
          <p:nvPr>
            <p:ph idx="1" type="body"/>
          </p:nvPr>
        </p:nvSpPr>
        <p:spPr>
          <a:xfrm>
            <a:off x="831849" y="2936631"/>
            <a:ext cx="7951933" cy="3153019"/>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595959"/>
              </a:buClr>
              <a:buSzPts val="2800"/>
              <a:buNone/>
            </a:pPr>
            <a:r>
              <a:rPr b="1" lang="en-US" sz="2800">
                <a:solidFill>
                  <a:srgbClr val="595959"/>
                </a:solidFill>
                <a:latin typeface="Calibri"/>
                <a:ea typeface="Calibri"/>
                <a:cs typeface="Calibri"/>
                <a:sym typeface="Calibri"/>
              </a:rPr>
              <a:t>4.1 Supporting people who are experiencing stress: An Introduction </a:t>
            </a:r>
            <a:endParaRPr/>
          </a:p>
          <a:p>
            <a:pPr indent="0" lvl="0" marL="0" rtl="0" algn="l">
              <a:lnSpc>
                <a:spcPct val="110000"/>
              </a:lnSpc>
              <a:spcBef>
                <a:spcPts val="1000"/>
              </a:spcBef>
              <a:spcAft>
                <a:spcPts val="0"/>
              </a:spcAft>
              <a:buClr>
                <a:srgbClr val="888888"/>
              </a:buClr>
              <a:buSzPts val="2400"/>
              <a:buNone/>
            </a:pPr>
            <a:r>
              <a:t/>
            </a:r>
            <a:endParaRPr>
              <a:solidFill>
                <a:srgbClr val="3F3F3F"/>
              </a:solidFill>
              <a:latin typeface="Calibri"/>
              <a:ea typeface="Calibri"/>
              <a:cs typeface="Calibri"/>
              <a:sym typeface="Calibri"/>
            </a:endParaRPr>
          </a:p>
        </p:txBody>
      </p:sp>
      <p:pic>
        <p:nvPicPr>
          <p:cNvPr descr="A picture containing logo&#10;&#10;Description automatically generated" id="70" name="Google Shape;70;p4"/>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0"/>
          <p:cNvSpPr txBox="1"/>
          <p:nvPr>
            <p:ph type="title"/>
          </p:nvPr>
        </p:nvSpPr>
        <p:spPr>
          <a:xfrm>
            <a:off x="831850" y="425938"/>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02060"/>
              </a:buClr>
              <a:buSzPts val="6600"/>
              <a:buFont typeface="Calibri"/>
              <a:buNone/>
            </a:pPr>
            <a:r>
              <a:rPr b="1" lang="en-US" sz="6600">
                <a:solidFill>
                  <a:srgbClr val="002060"/>
                </a:solidFill>
                <a:latin typeface="Calibri"/>
                <a:ea typeface="Calibri"/>
                <a:cs typeface="Calibri"/>
                <a:sym typeface="Calibri"/>
              </a:rPr>
              <a:t>Module 4</a:t>
            </a:r>
            <a:endParaRPr/>
          </a:p>
        </p:txBody>
      </p:sp>
      <p:sp>
        <p:nvSpPr>
          <p:cNvPr id="350" name="Google Shape;350;p40"/>
          <p:cNvSpPr txBox="1"/>
          <p:nvPr>
            <p:ph idx="1" type="body"/>
          </p:nvPr>
        </p:nvSpPr>
        <p:spPr>
          <a:xfrm>
            <a:off x="831849" y="2936631"/>
            <a:ext cx="7951933" cy="3153019"/>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595959"/>
              </a:buClr>
              <a:buSzPts val="2800"/>
              <a:buNone/>
            </a:pPr>
            <a:r>
              <a:rPr b="1" lang="en-US" sz="2800">
                <a:solidFill>
                  <a:srgbClr val="595959"/>
                </a:solidFill>
                <a:latin typeface="Calibri"/>
                <a:ea typeface="Calibri"/>
                <a:cs typeface="Calibri"/>
                <a:sym typeface="Calibri"/>
              </a:rPr>
              <a:t>4.4 Supporting people in serious distress</a:t>
            </a:r>
            <a:endParaRPr>
              <a:solidFill>
                <a:srgbClr val="3F3F3F"/>
              </a:solidFill>
              <a:latin typeface="Calibri"/>
              <a:ea typeface="Calibri"/>
              <a:cs typeface="Calibri"/>
              <a:sym typeface="Calibri"/>
            </a:endParaRPr>
          </a:p>
        </p:txBody>
      </p:sp>
      <p:pic>
        <p:nvPicPr>
          <p:cNvPr descr="A picture containing logo&#10;&#10;Description automatically generated" id="351" name="Google Shape;351;p40"/>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1"/>
          <p:cNvSpPr txBox="1"/>
          <p:nvPr>
            <p:ph type="ctrTitle"/>
          </p:nvPr>
        </p:nvSpPr>
        <p:spPr>
          <a:xfrm>
            <a:off x="841248" y="448056"/>
            <a:ext cx="10515600" cy="406908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6000"/>
              <a:buFont typeface="Arial"/>
              <a:buNone/>
            </a:pPr>
            <a:r>
              <a:rPr lang="en-US" sz="6000"/>
              <a:t>What to do when you encounter someone in serious distress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2"/>
          <p:cNvSpPr txBox="1"/>
          <p:nvPr>
            <p:ph type="ctrTitle"/>
          </p:nvPr>
        </p:nvSpPr>
        <p:spPr>
          <a:xfrm>
            <a:off x="640080" y="325369"/>
            <a:ext cx="4368602" cy="1956841"/>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6600"/>
              <a:buFont typeface="Arial"/>
              <a:buNone/>
            </a:pPr>
            <a:r>
              <a:rPr lang="en-US" sz="6600"/>
              <a:t>1. Safety first</a:t>
            </a:r>
            <a:endParaRPr/>
          </a:p>
        </p:txBody>
      </p:sp>
      <p:sp>
        <p:nvSpPr>
          <p:cNvPr id="364" name="Google Shape;364;p42"/>
          <p:cNvSpPr txBox="1"/>
          <p:nvPr>
            <p:ph idx="1" type="subTitle"/>
          </p:nvPr>
        </p:nvSpPr>
        <p:spPr>
          <a:xfrm>
            <a:off x="640080" y="2872899"/>
            <a:ext cx="4243589" cy="3320668"/>
          </a:xfrm>
          <a:prstGeom prst="rect">
            <a:avLst/>
          </a:prstGeom>
          <a:noFill/>
          <a:ln>
            <a:noFill/>
          </a:ln>
        </p:spPr>
        <p:txBody>
          <a:bodyPr anchorCtr="0" anchor="t" bIns="45700" lIns="91425" spcFirstLastPara="1" rIns="91425" wrap="square" tIns="45700">
            <a:normAutofit fontScale="85000" lnSpcReduction="10000"/>
          </a:bodyPr>
          <a:lstStyle/>
          <a:p>
            <a:pPr indent="-107950" lvl="0" marL="0" rtl="0" algn="l">
              <a:lnSpc>
                <a:spcPct val="100000"/>
              </a:lnSpc>
              <a:spcBef>
                <a:spcPts val="0"/>
              </a:spcBef>
              <a:spcAft>
                <a:spcPts val="0"/>
              </a:spcAft>
              <a:buClr>
                <a:schemeClr val="dk1"/>
              </a:buClr>
              <a:buSzPct val="100000"/>
              <a:buFont typeface="Arial"/>
              <a:buChar char="•"/>
            </a:pPr>
            <a:r>
              <a:rPr b="1" lang="en-US" sz="2000">
                <a:latin typeface="Quattrocento Sans"/>
                <a:ea typeface="Quattrocento Sans"/>
                <a:cs typeface="Quattrocento Sans"/>
                <a:sym typeface="Quattrocento Sans"/>
              </a:rPr>
              <a:t>Make sure that you, the person and others are safe from harm. If you feel unsafe, leave and get help. If you think the person may hurt themselves, get help.</a:t>
            </a:r>
            <a:endParaRPr/>
          </a:p>
          <a:p>
            <a:pPr indent="-107950" lvl="0" marL="0" rtl="0" algn="l">
              <a:lnSpc>
                <a:spcPct val="100000"/>
              </a:lnSpc>
              <a:spcBef>
                <a:spcPts val="1000"/>
              </a:spcBef>
              <a:spcAft>
                <a:spcPts val="0"/>
              </a:spcAft>
              <a:buClr>
                <a:schemeClr val="dk1"/>
              </a:buClr>
              <a:buSzPct val="100000"/>
              <a:buFont typeface="Arial"/>
              <a:buChar char="•"/>
            </a:pPr>
            <a:r>
              <a:rPr b="1" lang="en-US" sz="2000">
                <a:latin typeface="Quattrocento Sans"/>
                <a:ea typeface="Quattrocento Sans"/>
                <a:cs typeface="Quattrocento Sans"/>
                <a:sym typeface="Quattrocento Sans"/>
              </a:rPr>
              <a:t> Take preventative measures against COVID-19 infection (e.g. physical distancing).</a:t>
            </a:r>
            <a:endParaRPr/>
          </a:p>
          <a:p>
            <a:pPr indent="-107950" lvl="0" marL="0" rtl="0" algn="l">
              <a:lnSpc>
                <a:spcPct val="100000"/>
              </a:lnSpc>
              <a:spcBef>
                <a:spcPts val="1000"/>
              </a:spcBef>
              <a:spcAft>
                <a:spcPts val="0"/>
              </a:spcAft>
              <a:buClr>
                <a:schemeClr val="dk1"/>
              </a:buClr>
              <a:buSzPct val="100000"/>
              <a:buFont typeface="Arial"/>
              <a:buChar char="•"/>
            </a:pPr>
            <a:r>
              <a:rPr b="1" lang="en-US" sz="2000">
                <a:latin typeface="Quattrocento Sans"/>
                <a:ea typeface="Quattrocento Sans"/>
                <a:cs typeface="Quattrocento Sans"/>
                <a:sym typeface="Quattrocento Sans"/>
              </a:rPr>
              <a:t>When seeking help respect dignity of yourself and others and maintain confidentiality </a:t>
            </a:r>
            <a:endParaRPr/>
          </a:p>
          <a:p>
            <a:pPr indent="-107950" lvl="0" marL="0" rtl="0" algn="l">
              <a:lnSpc>
                <a:spcPct val="100000"/>
              </a:lnSpc>
              <a:spcBef>
                <a:spcPts val="1000"/>
              </a:spcBef>
              <a:spcAft>
                <a:spcPts val="0"/>
              </a:spcAft>
              <a:buClr>
                <a:schemeClr val="dk1"/>
              </a:buClr>
              <a:buSzPct val="100000"/>
              <a:buFont typeface="Arial"/>
              <a:buChar char="•"/>
            </a:pPr>
            <a:r>
              <a:rPr b="1" lang="en-US" sz="2000">
                <a:latin typeface="Quattrocento Sans"/>
                <a:ea typeface="Quattrocento Sans"/>
                <a:cs typeface="Quattrocento Sans"/>
                <a:sym typeface="Quattrocento Sans"/>
              </a:rPr>
              <a:t>Do NOT put yourself at risk. </a:t>
            </a:r>
            <a:br>
              <a:rPr b="1" lang="en-US" sz="2000">
                <a:latin typeface="Quattrocento Sans"/>
                <a:ea typeface="Quattrocento Sans"/>
                <a:cs typeface="Quattrocento Sans"/>
                <a:sym typeface="Quattrocento Sans"/>
              </a:rPr>
            </a:br>
            <a:endParaRPr b="1" sz="2000">
              <a:latin typeface="Quattrocento Sans"/>
              <a:ea typeface="Quattrocento Sans"/>
              <a:cs typeface="Quattrocento Sans"/>
              <a:sym typeface="Quattrocento Sans"/>
            </a:endParaRPr>
          </a:p>
        </p:txBody>
      </p:sp>
      <p:pic>
        <p:nvPicPr>
          <p:cNvPr descr="A close up of a logo&#10;&#10;Description automatically generated" id="365" name="Google Shape;365;p42"/>
          <p:cNvPicPr preferRelativeResize="0"/>
          <p:nvPr/>
        </p:nvPicPr>
        <p:blipFill rotWithShape="1">
          <a:blip r:embed="rId3">
            <a:alphaModFix/>
          </a:blip>
          <a:srcRect b="0" l="7670" r="6067"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3"/>
          <p:cNvSpPr txBox="1"/>
          <p:nvPr>
            <p:ph type="ctrTitle"/>
          </p:nvPr>
        </p:nvSpPr>
        <p:spPr>
          <a:xfrm>
            <a:off x="640075" y="325376"/>
            <a:ext cx="4368600" cy="22881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sz="6600"/>
              <a:t>2. Let them know who you are</a:t>
            </a:r>
            <a:endParaRPr/>
          </a:p>
        </p:txBody>
      </p:sp>
      <p:sp>
        <p:nvSpPr>
          <p:cNvPr id="372" name="Google Shape;372;p43"/>
          <p:cNvSpPr txBox="1"/>
          <p:nvPr>
            <p:ph idx="1" type="subTitle"/>
          </p:nvPr>
        </p:nvSpPr>
        <p:spPr>
          <a:xfrm>
            <a:off x="640080" y="2872899"/>
            <a:ext cx="4243589" cy="3320668"/>
          </a:xfrm>
          <a:prstGeom prst="rect">
            <a:avLst/>
          </a:prstGeom>
          <a:noFill/>
          <a:ln>
            <a:noFill/>
          </a:ln>
        </p:spPr>
        <p:txBody>
          <a:bodyPr anchorCtr="0" anchor="t" bIns="45700" lIns="91425" spcFirstLastPara="1" rIns="91425" wrap="square" tIns="45700">
            <a:normAutofit fontScale="85000" lnSpcReduction="10000"/>
          </a:bodyPr>
          <a:lstStyle/>
          <a:p>
            <a:pPr indent="-228600" lvl="0" marL="342900" rtl="0" algn="l">
              <a:lnSpc>
                <a:spcPct val="100000"/>
              </a:lnSpc>
              <a:spcBef>
                <a:spcPts val="0"/>
              </a:spcBef>
              <a:spcAft>
                <a:spcPts val="0"/>
              </a:spcAft>
              <a:buClr>
                <a:schemeClr val="dk1"/>
              </a:buClr>
              <a:buSzPct val="100000"/>
              <a:buFont typeface="Arial"/>
              <a:buChar char="•"/>
            </a:pPr>
            <a:r>
              <a:rPr lang="en-US">
                <a:latin typeface="Quattrocento Sans"/>
                <a:ea typeface="Quattrocento Sans"/>
                <a:cs typeface="Quattrocento Sans"/>
                <a:sym typeface="Quattrocento Sans"/>
              </a:rPr>
              <a:t>Introduce yourself clearly and respectfully – your name and your role, and that you are there to help. </a:t>
            </a:r>
            <a:endParaRPr/>
          </a:p>
          <a:p>
            <a:pPr indent="-228600" lvl="0" marL="342900" rtl="0" algn="l">
              <a:lnSpc>
                <a:spcPct val="100000"/>
              </a:lnSpc>
              <a:spcBef>
                <a:spcPts val="1000"/>
              </a:spcBef>
              <a:spcAft>
                <a:spcPts val="0"/>
              </a:spcAft>
              <a:buClr>
                <a:schemeClr val="dk1"/>
              </a:buClr>
              <a:buSzPct val="100000"/>
              <a:buFont typeface="Arial"/>
              <a:buChar char="•"/>
            </a:pPr>
            <a:r>
              <a:rPr lang="en-US">
                <a:latin typeface="Quattrocento Sans"/>
                <a:ea typeface="Quattrocento Sans"/>
                <a:cs typeface="Quattrocento Sans"/>
                <a:sym typeface="Quattrocento Sans"/>
              </a:rPr>
              <a:t>Ask them for their name so that you can address them</a:t>
            </a:r>
            <a:r>
              <a:rPr lang="en-US"/>
              <a:t>.</a:t>
            </a:r>
            <a:br>
              <a:rPr lang="en-US"/>
            </a:br>
            <a:br>
              <a:rPr lang="en-US"/>
            </a:br>
            <a:endParaRPr/>
          </a:p>
        </p:txBody>
      </p:sp>
      <p:pic>
        <p:nvPicPr>
          <p:cNvPr descr="A picture containing drawing&#10;&#10;Description automatically generated" id="373" name="Google Shape;373;p43"/>
          <p:cNvPicPr preferRelativeResize="0"/>
          <p:nvPr/>
        </p:nvPicPr>
        <p:blipFill rotWithShape="1">
          <a:blip r:embed="rId3">
            <a:alphaModFix/>
          </a:blip>
          <a:srcRect b="-1" l="17943" r="17360"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descr="A person wearing a hat&#10;&#10;Description automatically generated with low confidence" id="374" name="Google Shape;374;p43"/>
          <p:cNvPicPr preferRelativeResize="0"/>
          <p:nvPr/>
        </p:nvPicPr>
        <p:blipFill rotWithShape="1">
          <a:blip r:embed="rId4">
            <a:alphaModFix/>
          </a:blip>
          <a:srcRect b="0" l="0" r="0" t="0"/>
          <a:stretch/>
        </p:blipFill>
        <p:spPr>
          <a:xfrm>
            <a:off x="6096000" y="2872899"/>
            <a:ext cx="1998841" cy="283112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44"/>
          <p:cNvSpPr txBox="1"/>
          <p:nvPr>
            <p:ph type="ctrTitle"/>
          </p:nvPr>
        </p:nvSpPr>
        <p:spPr>
          <a:xfrm>
            <a:off x="640080" y="325369"/>
            <a:ext cx="4368602" cy="1956841"/>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6600"/>
              <a:buFont typeface="Arial"/>
              <a:buNone/>
            </a:pPr>
            <a:r>
              <a:rPr lang="en-US" sz="6600"/>
              <a:t>3. Keep calm</a:t>
            </a:r>
            <a:endParaRPr/>
          </a:p>
        </p:txBody>
      </p:sp>
      <p:sp>
        <p:nvSpPr>
          <p:cNvPr id="381" name="Google Shape;381;p44"/>
          <p:cNvSpPr txBox="1"/>
          <p:nvPr>
            <p:ph idx="1" type="subTitle"/>
          </p:nvPr>
        </p:nvSpPr>
        <p:spPr>
          <a:xfrm>
            <a:off x="640080" y="2872899"/>
            <a:ext cx="4243589" cy="3320668"/>
          </a:xfrm>
          <a:prstGeom prst="rect">
            <a:avLst/>
          </a:prstGeom>
          <a:noFill/>
          <a:ln>
            <a:noFill/>
          </a:ln>
        </p:spPr>
        <p:txBody>
          <a:bodyPr anchorCtr="0" anchor="t" bIns="45700" lIns="91425" spcFirstLastPara="1" rIns="91425" wrap="square" tIns="45700">
            <a:normAutofit/>
          </a:bodyPr>
          <a:lstStyle/>
          <a:p>
            <a:pPr indent="-177800" lvl="0" marL="0" rtl="0" algn="l">
              <a:lnSpc>
                <a:spcPct val="110000"/>
              </a:lnSpc>
              <a:spcBef>
                <a:spcPts val="0"/>
              </a:spcBef>
              <a:spcAft>
                <a:spcPts val="0"/>
              </a:spcAft>
              <a:buClr>
                <a:schemeClr val="dk1"/>
              </a:buClr>
              <a:buSzPts val="2800"/>
              <a:buFont typeface="Arial"/>
              <a:buChar char="•"/>
            </a:pPr>
            <a:r>
              <a:rPr lang="en-US">
                <a:latin typeface="Quattrocento Sans"/>
                <a:ea typeface="Quattrocento Sans"/>
                <a:cs typeface="Quattrocento Sans"/>
                <a:sym typeface="Quattrocento Sans"/>
              </a:rPr>
              <a:t>Don’t shout at the person or physically restrain them.</a:t>
            </a:r>
            <a:br>
              <a:rPr lang="en-US">
                <a:latin typeface="Quattrocento Sans"/>
                <a:ea typeface="Quattrocento Sans"/>
                <a:cs typeface="Quattrocento Sans"/>
                <a:sym typeface="Quattrocento Sans"/>
              </a:rPr>
            </a:br>
            <a:br>
              <a:rPr lang="en-US"/>
            </a:br>
            <a:br>
              <a:rPr lang="en-US"/>
            </a:br>
            <a:endParaRPr/>
          </a:p>
        </p:txBody>
      </p:sp>
      <p:pic>
        <p:nvPicPr>
          <p:cNvPr descr="A close up of a logo&#10;&#10;Description automatically generated" id="382" name="Google Shape;382;p44"/>
          <p:cNvPicPr preferRelativeResize="0"/>
          <p:nvPr/>
        </p:nvPicPr>
        <p:blipFill rotWithShape="1">
          <a:blip r:embed="rId3">
            <a:alphaModFix/>
          </a:blip>
          <a:srcRect b="1" l="35053" r="1"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45"/>
          <p:cNvSpPr txBox="1"/>
          <p:nvPr>
            <p:ph type="ctrTitle"/>
          </p:nvPr>
        </p:nvSpPr>
        <p:spPr>
          <a:xfrm>
            <a:off x="5297762" y="329184"/>
            <a:ext cx="6251110" cy="178308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7200"/>
              <a:buFont typeface="Arial"/>
              <a:buNone/>
            </a:pPr>
            <a:r>
              <a:rPr lang="en-US" sz="7200"/>
              <a:t>4. Listen</a:t>
            </a:r>
            <a:endParaRPr/>
          </a:p>
        </p:txBody>
      </p:sp>
      <p:sp>
        <p:nvSpPr>
          <p:cNvPr id="389" name="Google Shape;389;p45"/>
          <p:cNvSpPr txBox="1"/>
          <p:nvPr>
            <p:ph idx="1" type="subTitle"/>
          </p:nvPr>
        </p:nvSpPr>
        <p:spPr>
          <a:xfrm>
            <a:off x="5297762" y="2706624"/>
            <a:ext cx="6251110" cy="3483864"/>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0"/>
              </a:spcBef>
              <a:spcAft>
                <a:spcPts val="0"/>
              </a:spcAft>
              <a:buClr>
                <a:schemeClr val="dk1"/>
              </a:buClr>
              <a:buSzPts val="2800"/>
              <a:buFont typeface="Arial"/>
              <a:buChar char="•"/>
            </a:pPr>
            <a:r>
              <a:rPr lang="en-US">
                <a:latin typeface="Quattrocento Sans"/>
                <a:ea typeface="Quattrocento Sans"/>
                <a:cs typeface="Quattrocento Sans"/>
                <a:sym typeface="Quattrocento Sans"/>
              </a:rPr>
              <a:t>Use your communication skills</a:t>
            </a:r>
            <a:endParaRPr/>
          </a:p>
          <a:p>
            <a:pPr indent="-228600" lvl="0" marL="457200" rtl="0" algn="l">
              <a:lnSpc>
                <a:spcPct val="100000"/>
              </a:lnSpc>
              <a:spcBef>
                <a:spcPts val="1000"/>
              </a:spcBef>
              <a:spcAft>
                <a:spcPts val="0"/>
              </a:spcAft>
              <a:buClr>
                <a:schemeClr val="dk1"/>
              </a:buClr>
              <a:buSzPts val="2800"/>
              <a:buFont typeface="Arial"/>
              <a:buChar char="•"/>
            </a:pPr>
            <a:r>
              <a:rPr lang="en-US">
                <a:latin typeface="Quattrocento Sans"/>
                <a:ea typeface="Quattrocento Sans"/>
                <a:cs typeface="Quattrocento Sans"/>
                <a:sym typeface="Quattrocento Sans"/>
              </a:rPr>
              <a:t>Do not pressure the person to talk. </a:t>
            </a:r>
            <a:endParaRPr/>
          </a:p>
          <a:p>
            <a:pPr indent="-228600" lvl="0" marL="457200" rtl="0" algn="l">
              <a:lnSpc>
                <a:spcPct val="100000"/>
              </a:lnSpc>
              <a:spcBef>
                <a:spcPts val="1000"/>
              </a:spcBef>
              <a:spcAft>
                <a:spcPts val="0"/>
              </a:spcAft>
              <a:buClr>
                <a:schemeClr val="dk1"/>
              </a:buClr>
              <a:buSzPts val="2800"/>
              <a:buFont typeface="Arial"/>
              <a:buChar char="•"/>
            </a:pPr>
            <a:r>
              <a:rPr lang="en-US">
                <a:latin typeface="Quattrocento Sans"/>
                <a:ea typeface="Quattrocento Sans"/>
                <a:cs typeface="Quattrocento Sans"/>
                <a:sym typeface="Quattrocento Sans"/>
              </a:rPr>
              <a:t>Be patient and reassure them that you are there to help and to listen.</a:t>
            </a:r>
            <a:br>
              <a:rPr lang="en-US">
                <a:latin typeface="Quattrocento Sans"/>
                <a:ea typeface="Quattrocento Sans"/>
                <a:cs typeface="Quattrocento Sans"/>
                <a:sym typeface="Quattrocento Sans"/>
              </a:rPr>
            </a:br>
            <a:br>
              <a:rPr lang="en-US">
                <a:latin typeface="Quattrocento Sans"/>
                <a:ea typeface="Quattrocento Sans"/>
                <a:cs typeface="Quattrocento Sans"/>
                <a:sym typeface="Quattrocento Sans"/>
              </a:rPr>
            </a:br>
            <a:br>
              <a:rPr lang="en-US">
                <a:latin typeface="Quattrocento Sans"/>
                <a:ea typeface="Quattrocento Sans"/>
                <a:cs typeface="Quattrocento Sans"/>
                <a:sym typeface="Quattrocento Sans"/>
              </a:rPr>
            </a:br>
            <a:endParaRPr/>
          </a:p>
        </p:txBody>
      </p:sp>
      <p:pic>
        <p:nvPicPr>
          <p:cNvPr descr="A close up of a logo&#10;&#10;Description automatically generated" id="390" name="Google Shape;390;p45"/>
          <p:cNvPicPr preferRelativeResize="0"/>
          <p:nvPr/>
        </p:nvPicPr>
        <p:blipFill rotWithShape="1">
          <a:blip r:embed="rId3">
            <a:alphaModFix/>
          </a:blip>
          <a:srcRect b="16434" l="0" r="0"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6"/>
          <p:cNvSpPr txBox="1"/>
          <p:nvPr>
            <p:ph type="ctrTitle"/>
          </p:nvPr>
        </p:nvSpPr>
        <p:spPr>
          <a:xfrm>
            <a:off x="5297750" y="329173"/>
            <a:ext cx="6251100" cy="20997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sz="6100"/>
              <a:t>5. Offer practical comfort and information</a:t>
            </a:r>
            <a:endParaRPr/>
          </a:p>
        </p:txBody>
      </p:sp>
      <p:sp>
        <p:nvSpPr>
          <p:cNvPr id="397" name="Google Shape;397;p46"/>
          <p:cNvSpPr txBox="1"/>
          <p:nvPr>
            <p:ph idx="1" type="subTitle"/>
          </p:nvPr>
        </p:nvSpPr>
        <p:spPr>
          <a:xfrm>
            <a:off x="5297762" y="2706624"/>
            <a:ext cx="6251110" cy="3483864"/>
          </a:xfrm>
          <a:prstGeom prst="rect">
            <a:avLst/>
          </a:prstGeom>
          <a:noFill/>
          <a:ln>
            <a:noFill/>
          </a:ln>
        </p:spPr>
        <p:txBody>
          <a:bodyPr anchorCtr="0" anchor="t" bIns="45700" lIns="91425" spcFirstLastPara="1" rIns="91425" wrap="square" tIns="45700">
            <a:normAutofit lnSpcReduction="20000"/>
          </a:bodyPr>
          <a:lstStyle/>
          <a:p>
            <a:pPr indent="-241934" lvl="0" marL="457200" rtl="0" algn="l">
              <a:lnSpc>
                <a:spcPct val="110000"/>
              </a:lnSpc>
              <a:spcBef>
                <a:spcPts val="0"/>
              </a:spcBef>
              <a:spcAft>
                <a:spcPts val="0"/>
              </a:spcAft>
              <a:buClr>
                <a:schemeClr val="dk1"/>
              </a:buClr>
              <a:buSzPts val="2800"/>
              <a:buFont typeface="Arial"/>
              <a:buChar char="•"/>
            </a:pPr>
            <a:r>
              <a:rPr lang="en-US">
                <a:latin typeface="Quattrocento Sans"/>
                <a:ea typeface="Quattrocento Sans"/>
                <a:cs typeface="Quattrocento Sans"/>
                <a:sym typeface="Quattrocento Sans"/>
              </a:rPr>
              <a:t>If possible,  offer the person a quiet place to talk, some water and make the person feel comfortable.</a:t>
            </a:r>
            <a:endParaRPr/>
          </a:p>
          <a:p>
            <a:pPr indent="-241934" lvl="0" marL="457200" rtl="0" algn="l">
              <a:lnSpc>
                <a:spcPct val="110000"/>
              </a:lnSpc>
              <a:spcBef>
                <a:spcPts val="1000"/>
              </a:spcBef>
              <a:spcAft>
                <a:spcPts val="0"/>
              </a:spcAft>
              <a:buClr>
                <a:schemeClr val="dk1"/>
              </a:buClr>
              <a:buSzPts val="2800"/>
              <a:buFont typeface="Arial"/>
              <a:buChar char="•"/>
            </a:pPr>
            <a:r>
              <a:rPr lang="en-US">
                <a:latin typeface="Quattrocento Sans"/>
                <a:ea typeface="Quattrocento Sans"/>
                <a:cs typeface="Quattrocento Sans"/>
                <a:sym typeface="Quattrocento Sans"/>
              </a:rPr>
              <a:t>These gestures of  comfort will help them feel safe. </a:t>
            </a:r>
            <a:endParaRPr/>
          </a:p>
          <a:p>
            <a:pPr indent="-241934" lvl="0" marL="457200" rtl="0" algn="l">
              <a:lnSpc>
                <a:spcPct val="110000"/>
              </a:lnSpc>
              <a:spcBef>
                <a:spcPts val="1000"/>
              </a:spcBef>
              <a:spcAft>
                <a:spcPts val="0"/>
              </a:spcAft>
              <a:buClr>
                <a:schemeClr val="dk1"/>
              </a:buClr>
              <a:buSzPts val="2800"/>
              <a:buFont typeface="Arial"/>
              <a:buChar char="•"/>
            </a:pPr>
            <a:r>
              <a:rPr lang="en-US">
                <a:latin typeface="Quattrocento Sans"/>
                <a:ea typeface="Quattrocento Sans"/>
                <a:cs typeface="Quattrocento Sans"/>
                <a:sym typeface="Quattrocento Sans"/>
              </a:rPr>
              <a:t>Ask them what they need – don’t assume that you know.</a:t>
            </a:r>
            <a:br>
              <a:rPr lang="en-US"/>
            </a:br>
            <a:endParaRPr/>
          </a:p>
        </p:txBody>
      </p:sp>
      <p:pic>
        <p:nvPicPr>
          <p:cNvPr descr="A close up of a map&#10;&#10;Description automatically generated" id="398" name="Google Shape;398;p46"/>
          <p:cNvPicPr preferRelativeResize="0"/>
          <p:nvPr/>
        </p:nvPicPr>
        <p:blipFill rotWithShape="1">
          <a:blip r:embed="rId3">
            <a:alphaModFix/>
          </a:blip>
          <a:srcRect b="0" l="18571" r="13516"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47"/>
          <p:cNvSpPr txBox="1"/>
          <p:nvPr>
            <p:ph type="ctrTitle"/>
          </p:nvPr>
        </p:nvSpPr>
        <p:spPr>
          <a:xfrm>
            <a:off x="5297762" y="329184"/>
            <a:ext cx="6251110" cy="17830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100"/>
              <a:buFont typeface="Arial"/>
              <a:buNone/>
            </a:pPr>
            <a:r>
              <a:rPr lang="en-US" sz="6100"/>
              <a:t>6. Help people regain control</a:t>
            </a:r>
            <a:endParaRPr/>
          </a:p>
        </p:txBody>
      </p:sp>
      <p:sp>
        <p:nvSpPr>
          <p:cNvPr id="405" name="Google Shape;405;p47"/>
          <p:cNvSpPr txBox="1"/>
          <p:nvPr>
            <p:ph idx="1" type="subTitle"/>
          </p:nvPr>
        </p:nvSpPr>
        <p:spPr>
          <a:xfrm>
            <a:off x="5297762" y="2706624"/>
            <a:ext cx="6251110" cy="3483864"/>
          </a:xfrm>
          <a:prstGeom prst="rect">
            <a:avLst/>
          </a:prstGeom>
          <a:noFill/>
          <a:ln>
            <a:noFill/>
          </a:ln>
        </p:spPr>
        <p:txBody>
          <a:bodyPr anchorCtr="0" anchor="t" bIns="45700" lIns="91425" spcFirstLastPara="1" rIns="91425" wrap="square" tIns="45700">
            <a:normAutofit fontScale="77500" lnSpcReduction="20000"/>
          </a:bodyPr>
          <a:lstStyle/>
          <a:p>
            <a:pPr indent="-457200" lvl="0" marL="457200" rtl="0" algn="l">
              <a:lnSpc>
                <a:spcPct val="110000"/>
              </a:lnSpc>
              <a:spcBef>
                <a:spcPts val="0"/>
              </a:spcBef>
              <a:spcAft>
                <a:spcPts val="0"/>
              </a:spcAft>
              <a:buClr>
                <a:schemeClr val="dk1"/>
              </a:buClr>
              <a:buSzPct val="100000"/>
              <a:buChar char="•"/>
            </a:pPr>
            <a:r>
              <a:rPr lang="en-US">
                <a:latin typeface="Quattrocento Sans"/>
                <a:ea typeface="Quattrocento Sans"/>
                <a:cs typeface="Quattrocento Sans"/>
                <a:sym typeface="Quattrocento Sans"/>
              </a:rPr>
              <a:t> If the person is anxious, support them to breathe slowly </a:t>
            </a:r>
            <a:endParaRPr/>
          </a:p>
          <a:p>
            <a:pPr indent="-457200" lvl="0" marL="457200" rtl="0" algn="l">
              <a:lnSpc>
                <a:spcPct val="110000"/>
              </a:lnSpc>
              <a:spcBef>
                <a:spcPts val="1000"/>
              </a:spcBef>
              <a:spcAft>
                <a:spcPts val="0"/>
              </a:spcAft>
              <a:buClr>
                <a:schemeClr val="dk1"/>
              </a:buClr>
              <a:buSzPct val="100000"/>
              <a:buChar char="•"/>
            </a:pPr>
            <a:r>
              <a:rPr lang="en-US">
                <a:latin typeface="Quattrocento Sans"/>
                <a:ea typeface="Quattrocento Sans"/>
                <a:cs typeface="Quattrocento Sans"/>
                <a:sym typeface="Quattrocento Sans"/>
              </a:rPr>
              <a:t> If the person is out of touch with their surroundings, remind them where they are, the day of the week and who you are. Ask them to notice things in their immediate environment</a:t>
            </a:r>
            <a:endParaRPr/>
          </a:p>
          <a:p>
            <a:pPr indent="-457200" lvl="0" marL="457200" rtl="0" algn="l">
              <a:lnSpc>
                <a:spcPct val="110000"/>
              </a:lnSpc>
              <a:spcBef>
                <a:spcPts val="1000"/>
              </a:spcBef>
              <a:spcAft>
                <a:spcPts val="0"/>
              </a:spcAft>
              <a:buClr>
                <a:schemeClr val="dk1"/>
              </a:buClr>
              <a:buSzPct val="100000"/>
              <a:buChar char="•"/>
            </a:pPr>
            <a:r>
              <a:rPr lang="en-US">
                <a:latin typeface="Quattrocento Sans"/>
                <a:ea typeface="Quattrocento Sans"/>
                <a:cs typeface="Quattrocento Sans"/>
                <a:sym typeface="Quattrocento Sans"/>
              </a:rPr>
              <a:t> Help them to use their own good coping strategies and to reach out to supportive people in their lives.</a:t>
            </a:r>
            <a:endParaRPr>
              <a:latin typeface="Quattrocento Sans"/>
              <a:ea typeface="Quattrocento Sans"/>
              <a:cs typeface="Quattrocento Sans"/>
              <a:sym typeface="Quattrocento Sans"/>
            </a:endParaRPr>
          </a:p>
        </p:txBody>
      </p:sp>
      <p:pic>
        <p:nvPicPr>
          <p:cNvPr descr="A close up of a logo&#10;&#10;Description automatically generated" id="406" name="Google Shape;406;p47"/>
          <p:cNvPicPr preferRelativeResize="0"/>
          <p:nvPr/>
        </p:nvPicPr>
        <p:blipFill rotWithShape="1">
          <a:blip r:embed="rId3">
            <a:alphaModFix/>
          </a:blip>
          <a:srcRect b="838" l="27709" r="-18421" t="-279"/>
          <a:stretch/>
        </p:blipFill>
        <p:spPr>
          <a:xfrm>
            <a:off x="225467" y="1634793"/>
            <a:ext cx="6124467" cy="371648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48"/>
          <p:cNvSpPr txBox="1"/>
          <p:nvPr>
            <p:ph type="ctrTitle"/>
          </p:nvPr>
        </p:nvSpPr>
        <p:spPr>
          <a:xfrm>
            <a:off x="640075" y="325376"/>
            <a:ext cx="4368600" cy="23307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sz="6600"/>
              <a:t>7. Provide clear information</a:t>
            </a:r>
            <a:endParaRPr/>
          </a:p>
        </p:txBody>
      </p:sp>
      <p:sp>
        <p:nvSpPr>
          <p:cNvPr id="413" name="Google Shape;413;p48"/>
          <p:cNvSpPr txBox="1"/>
          <p:nvPr>
            <p:ph idx="1" type="subTitle"/>
          </p:nvPr>
        </p:nvSpPr>
        <p:spPr>
          <a:xfrm>
            <a:off x="640080" y="2872899"/>
            <a:ext cx="4243589" cy="4113982"/>
          </a:xfrm>
          <a:prstGeom prst="rect">
            <a:avLst/>
          </a:prstGeom>
          <a:noFill/>
          <a:ln>
            <a:noFill/>
          </a:ln>
        </p:spPr>
        <p:txBody>
          <a:bodyPr anchorCtr="0" anchor="t" bIns="45700" lIns="91425" spcFirstLastPara="1" rIns="91425" wrap="square" tIns="45700">
            <a:normAutofit fontScale="92500" lnSpcReduction="20000"/>
          </a:bodyPr>
          <a:lstStyle/>
          <a:p>
            <a:pPr indent="-457200" lvl="0" marL="685800" rtl="0" algn="l">
              <a:lnSpc>
                <a:spcPct val="100000"/>
              </a:lnSpc>
              <a:spcBef>
                <a:spcPts val="0"/>
              </a:spcBef>
              <a:spcAft>
                <a:spcPts val="0"/>
              </a:spcAft>
              <a:buClr>
                <a:schemeClr val="dk1"/>
              </a:buClr>
              <a:buSzPct val="100000"/>
              <a:buChar char="•"/>
            </a:pPr>
            <a:r>
              <a:rPr lang="en-US" sz="2600">
                <a:latin typeface="Quattrocento Sans"/>
                <a:ea typeface="Quattrocento Sans"/>
                <a:cs typeface="Quattrocento Sans"/>
                <a:sym typeface="Quattrocento Sans"/>
              </a:rPr>
              <a:t>Give reliable information to help the person understand the situation and what help is available.</a:t>
            </a:r>
            <a:endParaRPr/>
          </a:p>
          <a:p>
            <a:pPr indent="-457200" lvl="0" marL="685800" rtl="0" algn="l">
              <a:lnSpc>
                <a:spcPct val="100000"/>
              </a:lnSpc>
              <a:spcBef>
                <a:spcPts val="1000"/>
              </a:spcBef>
              <a:spcAft>
                <a:spcPts val="0"/>
              </a:spcAft>
              <a:buClr>
                <a:schemeClr val="dk1"/>
              </a:buClr>
              <a:buSzPct val="100000"/>
              <a:buFont typeface="Arial"/>
              <a:buChar char="•"/>
            </a:pPr>
            <a:r>
              <a:rPr lang="en-US" sz="2600">
                <a:latin typeface="Quattrocento Sans"/>
                <a:ea typeface="Quattrocento Sans"/>
                <a:cs typeface="Quattrocento Sans"/>
                <a:sym typeface="Quattrocento Sans"/>
              </a:rPr>
              <a:t>Keep the message simple and repeat it or write it down if needed. </a:t>
            </a:r>
            <a:endParaRPr/>
          </a:p>
          <a:p>
            <a:pPr indent="-457200" lvl="0" marL="685800" rtl="0" algn="l">
              <a:lnSpc>
                <a:spcPct val="100000"/>
              </a:lnSpc>
              <a:spcBef>
                <a:spcPts val="1000"/>
              </a:spcBef>
              <a:spcAft>
                <a:spcPts val="0"/>
              </a:spcAft>
              <a:buClr>
                <a:schemeClr val="dk1"/>
              </a:buClr>
              <a:buSzPct val="100000"/>
              <a:buFont typeface="Arial"/>
              <a:buChar char="•"/>
            </a:pPr>
            <a:r>
              <a:rPr lang="en-US" sz="2600">
                <a:latin typeface="Quattrocento Sans"/>
                <a:ea typeface="Quattrocento Sans"/>
                <a:cs typeface="Quattrocento Sans"/>
                <a:sym typeface="Quattrocento Sans"/>
              </a:rPr>
              <a:t>Ask them if they understand or have any questions</a:t>
            </a:r>
            <a:r>
              <a:rPr lang="en-US" sz="2200"/>
              <a:t>.</a:t>
            </a:r>
            <a:br>
              <a:rPr lang="en-US" sz="2200"/>
            </a:br>
            <a:endParaRPr sz="2200"/>
          </a:p>
        </p:txBody>
      </p:sp>
      <p:pic>
        <p:nvPicPr>
          <p:cNvPr descr="A close up of a logo&#10;&#10;Description automatically generated" id="414" name="Google Shape;414;p48"/>
          <p:cNvPicPr preferRelativeResize="0"/>
          <p:nvPr/>
        </p:nvPicPr>
        <p:blipFill rotWithShape="1">
          <a:blip r:embed="rId3">
            <a:alphaModFix/>
          </a:blip>
          <a:srcRect b="814" l="0" r="2" t="18929"/>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49"/>
          <p:cNvSpPr txBox="1"/>
          <p:nvPr>
            <p:ph type="ctrTitle"/>
          </p:nvPr>
        </p:nvSpPr>
        <p:spPr>
          <a:xfrm>
            <a:off x="640075" y="325376"/>
            <a:ext cx="4368600" cy="22527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sz="6600"/>
              <a:t>8. Stay with the person</a:t>
            </a:r>
            <a:endParaRPr/>
          </a:p>
        </p:txBody>
      </p:sp>
      <p:sp>
        <p:nvSpPr>
          <p:cNvPr id="421" name="Google Shape;421;p49"/>
          <p:cNvSpPr txBox="1"/>
          <p:nvPr>
            <p:ph idx="1" type="subTitle"/>
          </p:nvPr>
        </p:nvSpPr>
        <p:spPr>
          <a:xfrm>
            <a:off x="640080" y="2872899"/>
            <a:ext cx="4243589" cy="3988722"/>
          </a:xfrm>
          <a:prstGeom prst="rect">
            <a:avLst/>
          </a:prstGeom>
          <a:noFill/>
          <a:ln>
            <a:noFill/>
          </a:ln>
        </p:spPr>
        <p:txBody>
          <a:bodyPr anchorCtr="0" anchor="t" bIns="45700" lIns="91425" spcFirstLastPara="1" rIns="91425" wrap="square" tIns="45700">
            <a:normAutofit fontScale="92500" lnSpcReduction="10000"/>
          </a:bodyPr>
          <a:lstStyle/>
          <a:p>
            <a:pPr indent="-228600" lvl="0" marL="342900" rtl="0" algn="l">
              <a:lnSpc>
                <a:spcPct val="100000"/>
              </a:lnSpc>
              <a:spcBef>
                <a:spcPts val="0"/>
              </a:spcBef>
              <a:spcAft>
                <a:spcPts val="0"/>
              </a:spcAft>
              <a:buClr>
                <a:schemeClr val="dk1"/>
              </a:buClr>
              <a:buSzPct val="100000"/>
              <a:buFont typeface="Arial"/>
              <a:buChar char="•"/>
            </a:pPr>
            <a:r>
              <a:rPr lang="en-US">
                <a:latin typeface="Quattrocento Sans"/>
                <a:ea typeface="Quattrocento Sans"/>
                <a:cs typeface="Quattrocento Sans"/>
                <a:sym typeface="Quattrocento Sans"/>
              </a:rPr>
              <a:t>Try not to leave the person alone. </a:t>
            </a:r>
            <a:endParaRPr/>
          </a:p>
          <a:p>
            <a:pPr indent="-228600" lvl="0" marL="342900" rtl="0" algn="l">
              <a:lnSpc>
                <a:spcPct val="100000"/>
              </a:lnSpc>
              <a:spcBef>
                <a:spcPts val="1000"/>
              </a:spcBef>
              <a:spcAft>
                <a:spcPts val="0"/>
              </a:spcAft>
              <a:buClr>
                <a:schemeClr val="dk1"/>
              </a:buClr>
              <a:buSzPct val="100000"/>
              <a:buFont typeface="Arial"/>
              <a:buChar char="•"/>
            </a:pPr>
            <a:r>
              <a:rPr lang="en-US">
                <a:latin typeface="Quattrocento Sans"/>
                <a:ea typeface="Quattrocento Sans"/>
                <a:cs typeface="Quattrocento Sans"/>
                <a:sym typeface="Quattrocento Sans"/>
              </a:rPr>
              <a:t>If you can’t stay with them, find a safe person (a colleague, a friend) to be with them until you find help or they feel more calm. </a:t>
            </a:r>
            <a:br>
              <a:rPr lang="en-US">
                <a:latin typeface="Quattrocento Sans"/>
                <a:ea typeface="Quattrocento Sans"/>
                <a:cs typeface="Quattrocento Sans"/>
                <a:sym typeface="Quattrocento Sans"/>
              </a:rPr>
            </a:br>
            <a:br>
              <a:rPr lang="en-US"/>
            </a:br>
            <a:endParaRPr/>
          </a:p>
        </p:txBody>
      </p:sp>
      <p:pic>
        <p:nvPicPr>
          <p:cNvPr descr="A person wearing a costume&#10;&#10;Description automatically generated" id="422" name="Google Shape;422;p49"/>
          <p:cNvPicPr preferRelativeResize="0"/>
          <p:nvPr/>
        </p:nvPicPr>
        <p:blipFill rotWithShape="1">
          <a:blip r:embed="rId3">
            <a:alphaModFix/>
          </a:blip>
          <a:srcRect b="303" l="0" r="0"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 name="Shape 75"/>
        <p:cNvGrpSpPr/>
        <p:nvPr/>
      </p:nvGrpSpPr>
      <p:grpSpPr>
        <a:xfrm>
          <a:off x="0" y="0"/>
          <a:ext cx="0" cy="0"/>
          <a:chOff x="0" y="0"/>
          <a:chExt cx="0" cy="0"/>
        </a:xfrm>
      </p:grpSpPr>
      <p:sp>
        <p:nvSpPr>
          <p:cNvPr id="76" name="Google Shape;76;p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7" name="Google Shape;77;p5"/>
          <p:cNvSpPr txBox="1"/>
          <p:nvPr>
            <p:ph idx="1" type="subTitle"/>
          </p:nvPr>
        </p:nvSpPr>
        <p:spPr>
          <a:xfrm>
            <a:off x="890339" y="4636008"/>
            <a:ext cx="3734014" cy="157276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800"/>
              <a:buNone/>
            </a:pPr>
            <a:r>
              <a:rPr b="1" lang="en-US" sz="1800">
                <a:latin typeface="Arial"/>
                <a:ea typeface="Arial"/>
                <a:cs typeface="Arial"/>
                <a:sym typeface="Arial"/>
              </a:rPr>
              <a:t>Being a frontline worker, you may come across people who show signs of extreme stress. It is natural to show these signs of stress during a crisis.</a:t>
            </a:r>
            <a:endParaRPr/>
          </a:p>
        </p:txBody>
      </p:sp>
      <p:sp>
        <p:nvSpPr>
          <p:cNvPr id="78" name="Google Shape;78;p5"/>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769EB7"/>
          </a:solidFill>
          <a:ln cap="rnd" cmpd="sng" w="38100">
            <a:solidFill>
              <a:srgbClr val="769EB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 little, baby&#10;&#10;Description automatically generated" id="79" name="Google Shape;79;p5"/>
          <p:cNvPicPr preferRelativeResize="0"/>
          <p:nvPr/>
        </p:nvPicPr>
        <p:blipFill rotWithShape="1">
          <a:blip r:embed="rId3">
            <a:alphaModFix/>
          </a:blip>
          <a:srcRect b="0" l="0" r="33299"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7">
                                            <p:txEl>
                                              <p:pRg end="0" st="0"/>
                                            </p:txEl>
                                          </p:spTgt>
                                        </p:tgtEl>
                                        <p:attrNameLst>
                                          <p:attrName>style.visibility</p:attrName>
                                        </p:attrNameLst>
                                      </p:cBhvr>
                                      <p:to>
                                        <p:strVal val="visible"/>
                                      </p:to>
                                    </p:set>
                                    <p:animEffect filter="fade" transition="in">
                                      <p:cBhvr>
                                        <p:cTn dur="500"/>
                                        <p:tgtEl>
                                          <p:spTgt spid="77">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7" name="Shape 427"/>
        <p:cNvGrpSpPr/>
        <p:nvPr/>
      </p:nvGrpSpPr>
      <p:grpSpPr>
        <a:xfrm>
          <a:off x="0" y="0"/>
          <a:ext cx="0" cy="0"/>
          <a:chOff x="0" y="0"/>
          <a:chExt cx="0" cy="0"/>
        </a:xfrm>
      </p:grpSpPr>
      <p:sp>
        <p:nvSpPr>
          <p:cNvPr id="428" name="Google Shape;428;p50"/>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9" name="Google Shape;429;p50"/>
          <p:cNvSpPr txBox="1"/>
          <p:nvPr>
            <p:ph type="ctrTitle"/>
          </p:nvPr>
        </p:nvSpPr>
        <p:spPr>
          <a:xfrm>
            <a:off x="341000" y="640075"/>
            <a:ext cx="4671300" cy="35661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sz="8000"/>
              <a:t>8. Refer to specialised support</a:t>
            </a:r>
            <a:endParaRPr/>
          </a:p>
        </p:txBody>
      </p:sp>
      <p:sp>
        <p:nvSpPr>
          <p:cNvPr id="430" name="Google Shape;430;p50"/>
          <p:cNvSpPr txBox="1"/>
          <p:nvPr>
            <p:ph idx="1" type="subTitle"/>
          </p:nvPr>
        </p:nvSpPr>
        <p:spPr>
          <a:xfrm>
            <a:off x="341000" y="4636000"/>
            <a:ext cx="4671300" cy="2052600"/>
          </a:xfrm>
          <a:prstGeom prst="rect">
            <a:avLst/>
          </a:prstGeom>
          <a:noFill/>
          <a:ln>
            <a:noFill/>
          </a:ln>
        </p:spPr>
        <p:txBody>
          <a:bodyPr anchorCtr="0" anchor="t" bIns="45700" lIns="91425" spcFirstLastPara="1" rIns="91425" wrap="square" tIns="45700">
            <a:noAutofit/>
          </a:bodyPr>
          <a:lstStyle/>
          <a:p>
            <a:pPr indent="-260350" lvl="0" marL="457200" rtl="0" algn="l">
              <a:lnSpc>
                <a:spcPct val="100000"/>
              </a:lnSpc>
              <a:spcBef>
                <a:spcPts val="0"/>
              </a:spcBef>
              <a:spcAft>
                <a:spcPts val="0"/>
              </a:spcAft>
              <a:buClr>
                <a:schemeClr val="dk1"/>
              </a:buClr>
              <a:buSzPts val="1400"/>
              <a:buFont typeface="Arial"/>
              <a:buChar char="•"/>
            </a:pPr>
            <a:r>
              <a:rPr lang="en-US" sz="1400">
                <a:latin typeface="Quattrocento Sans"/>
                <a:ea typeface="Quattrocento Sans"/>
                <a:cs typeface="Quattrocento Sans"/>
                <a:sym typeface="Quattrocento Sans"/>
              </a:rPr>
              <a:t>Do not go beyond the  limits of what you know. </a:t>
            </a:r>
            <a:endParaRPr sz="3300"/>
          </a:p>
          <a:p>
            <a:pPr indent="-260350" lvl="0" marL="457200" rtl="0" algn="l">
              <a:lnSpc>
                <a:spcPct val="100000"/>
              </a:lnSpc>
              <a:spcBef>
                <a:spcPts val="1000"/>
              </a:spcBef>
              <a:spcAft>
                <a:spcPts val="0"/>
              </a:spcAft>
              <a:buClr>
                <a:schemeClr val="dk1"/>
              </a:buClr>
              <a:buSzPts val="1400"/>
              <a:buFont typeface="Arial"/>
              <a:buChar char="•"/>
            </a:pPr>
            <a:r>
              <a:rPr lang="en-US" sz="1400">
                <a:latin typeface="Quattrocento Sans"/>
                <a:ea typeface="Quattrocento Sans"/>
                <a:cs typeface="Quattrocento Sans"/>
                <a:sym typeface="Quattrocento Sans"/>
              </a:rPr>
              <a:t>Let others with more specialised skills, such as doctors, nurses, counsellors and mental health professionals, take over. </a:t>
            </a:r>
            <a:endParaRPr sz="3300"/>
          </a:p>
          <a:p>
            <a:pPr indent="-260350" lvl="0" marL="457200" rtl="0" algn="l">
              <a:lnSpc>
                <a:spcPct val="100000"/>
              </a:lnSpc>
              <a:spcBef>
                <a:spcPts val="1000"/>
              </a:spcBef>
              <a:spcAft>
                <a:spcPts val="0"/>
              </a:spcAft>
              <a:buClr>
                <a:schemeClr val="dk1"/>
              </a:buClr>
              <a:buSzPts val="1400"/>
              <a:buFont typeface="Arial"/>
              <a:buChar char="•"/>
            </a:pPr>
            <a:r>
              <a:rPr lang="en-US" sz="1400">
                <a:latin typeface="Quattrocento Sans"/>
                <a:ea typeface="Quattrocento Sans"/>
                <a:cs typeface="Quattrocento Sans"/>
                <a:sym typeface="Quattrocento Sans"/>
              </a:rPr>
              <a:t>Link the person directly with support, or make sure they have contact information and clear instructions for getting further help.</a:t>
            </a:r>
            <a:br>
              <a:rPr lang="en-US" sz="1400">
                <a:latin typeface="Quattrocento Sans"/>
                <a:ea typeface="Quattrocento Sans"/>
                <a:cs typeface="Quattrocento Sans"/>
                <a:sym typeface="Quattrocento Sans"/>
              </a:rPr>
            </a:br>
            <a:endParaRPr sz="1400">
              <a:latin typeface="Quattrocento Sans"/>
              <a:ea typeface="Quattrocento Sans"/>
              <a:cs typeface="Quattrocento Sans"/>
              <a:sym typeface="Quattrocento Sans"/>
            </a:endParaRPr>
          </a:p>
        </p:txBody>
      </p:sp>
      <p:sp>
        <p:nvSpPr>
          <p:cNvPr id="431" name="Google Shape;431;p50"/>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73E2E9"/>
          </a:solidFill>
          <a:ln cap="rnd" cmpd="sng" w="38100">
            <a:solidFill>
              <a:srgbClr val="73E2E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 indoor&#10;&#10;Description automatically generated" id="432" name="Google Shape;432;p50"/>
          <p:cNvPicPr preferRelativeResize="0"/>
          <p:nvPr/>
        </p:nvPicPr>
        <p:blipFill rotWithShape="1">
          <a:blip r:embed="rId3">
            <a:alphaModFix/>
          </a:blip>
          <a:srcRect b="7475" l="0" r="-1" t="25976"/>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51"/>
          <p:cNvSpPr txBox="1"/>
          <p:nvPr>
            <p:ph type="title"/>
          </p:nvPr>
        </p:nvSpPr>
        <p:spPr>
          <a:xfrm>
            <a:off x="831850" y="425938"/>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02060"/>
              </a:buClr>
              <a:buSzPts val="6600"/>
              <a:buFont typeface="Calibri"/>
              <a:buNone/>
            </a:pPr>
            <a:r>
              <a:rPr b="1" lang="en-US" sz="6600">
                <a:solidFill>
                  <a:srgbClr val="002060"/>
                </a:solidFill>
                <a:latin typeface="Calibri"/>
                <a:ea typeface="Calibri"/>
                <a:cs typeface="Calibri"/>
                <a:sym typeface="Calibri"/>
              </a:rPr>
              <a:t>Module 4</a:t>
            </a:r>
            <a:endParaRPr/>
          </a:p>
        </p:txBody>
      </p:sp>
      <p:sp>
        <p:nvSpPr>
          <p:cNvPr id="439" name="Google Shape;439;p51"/>
          <p:cNvSpPr txBox="1"/>
          <p:nvPr>
            <p:ph idx="1" type="body"/>
          </p:nvPr>
        </p:nvSpPr>
        <p:spPr>
          <a:xfrm>
            <a:off x="831849" y="2936631"/>
            <a:ext cx="7951933" cy="3153019"/>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595959"/>
              </a:buClr>
              <a:buSzPts val="2800"/>
              <a:buNone/>
            </a:pPr>
            <a:r>
              <a:rPr b="1" lang="en-US" sz="2800">
                <a:solidFill>
                  <a:srgbClr val="595959"/>
                </a:solidFill>
                <a:latin typeface="Calibri"/>
                <a:ea typeface="Calibri"/>
                <a:cs typeface="Calibri"/>
                <a:sym typeface="Calibri"/>
              </a:rPr>
              <a:t>4.5 Important things to remember</a:t>
            </a:r>
            <a:endParaRPr>
              <a:solidFill>
                <a:srgbClr val="3F3F3F"/>
              </a:solidFill>
              <a:latin typeface="Calibri"/>
              <a:ea typeface="Calibri"/>
              <a:cs typeface="Calibri"/>
              <a:sym typeface="Calibri"/>
            </a:endParaRPr>
          </a:p>
        </p:txBody>
      </p:sp>
      <p:pic>
        <p:nvPicPr>
          <p:cNvPr descr="A picture containing logo&#10;&#10;Description automatically generated" id="440" name="Google Shape;440;p51"/>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descr="A picture containing tree, riding&#10;&#10;Description automatically generated" id="446" name="Google Shape;446;p52"/>
          <p:cNvPicPr preferRelativeResize="0"/>
          <p:nvPr/>
        </p:nvPicPr>
        <p:blipFill rotWithShape="1">
          <a:blip r:embed="rId3">
            <a:alphaModFix amt="50000"/>
          </a:blip>
          <a:srcRect b="0" l="25" r="0" t="0"/>
          <a:stretch/>
        </p:blipFill>
        <p:spPr>
          <a:xfrm>
            <a:off x="20" y="10"/>
            <a:ext cx="12188930" cy="6857990"/>
          </a:xfrm>
          <a:prstGeom prst="rect">
            <a:avLst/>
          </a:prstGeom>
          <a:noFill/>
          <a:ln>
            <a:noFill/>
          </a:ln>
        </p:spPr>
      </p:pic>
      <p:sp>
        <p:nvSpPr>
          <p:cNvPr id="447" name="Google Shape;447;p52"/>
          <p:cNvSpPr txBox="1"/>
          <p:nvPr>
            <p:ph type="ctrTitle"/>
          </p:nvPr>
        </p:nvSpPr>
        <p:spPr>
          <a:xfrm>
            <a:off x="1527048" y="1124712"/>
            <a:ext cx="9144000" cy="3063240"/>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chemeClr val="dk1"/>
              </a:buClr>
              <a:buSzPts val="9600"/>
              <a:buFont typeface="Arial"/>
              <a:buNone/>
            </a:pPr>
            <a:r>
              <a:rPr lang="en-US"/>
              <a:t>Do Remember</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53"/>
          <p:cNvSpPr/>
          <p:nvPr/>
        </p:nvSpPr>
        <p:spPr>
          <a:xfrm>
            <a:off x="3377769" y="1507507"/>
            <a:ext cx="8490559" cy="2784410"/>
          </a:xfrm>
          <a:prstGeom prst="rect">
            <a:avLst/>
          </a:prstGeom>
          <a:noFill/>
          <a:ln>
            <a:noFill/>
          </a:ln>
        </p:spPr>
        <p:txBody>
          <a:bodyPr anchorCtr="0" anchor="t" bIns="45700" lIns="91425" spcFirstLastPara="1" rIns="91425" wrap="square" tIns="45700">
            <a:normAutofit/>
          </a:bodyPr>
          <a:lstStyle/>
          <a:p>
            <a:pPr indent="-457200" lvl="0" marL="457200" marR="0" rtl="0" algn="l">
              <a:lnSpc>
                <a:spcPct val="100000"/>
              </a:lnSpc>
              <a:spcBef>
                <a:spcPts val="0"/>
              </a:spcBef>
              <a:spcAft>
                <a:spcPts val="0"/>
              </a:spcAft>
              <a:buClr>
                <a:schemeClr val="dk1"/>
              </a:buClr>
              <a:buSzPts val="2800"/>
              <a:buFont typeface="Arial"/>
              <a:buChar char="•"/>
            </a:pPr>
            <a:r>
              <a:rPr b="1" i="0" lang="en-US" sz="2800" u="none" cap="none" strike="noStrike">
                <a:solidFill>
                  <a:schemeClr val="dk1"/>
                </a:solidFill>
                <a:latin typeface="Quattrocento Sans"/>
                <a:ea typeface="Quattrocento Sans"/>
                <a:cs typeface="Quattrocento Sans"/>
                <a:sym typeface="Quattrocento Sans"/>
              </a:rPr>
              <a:t>If you are talking on the phone, try to stay on the line with the person until they calm down and/or you are able to contact support services to go and help directly. </a:t>
            </a:r>
            <a:endParaRPr b="1" i="0" sz="2800" u="none" cap="none" strike="noStrike">
              <a:solidFill>
                <a:schemeClr val="dk1"/>
              </a:solidFill>
              <a:latin typeface="Arial"/>
              <a:ea typeface="Arial"/>
              <a:cs typeface="Arial"/>
              <a:sym typeface="Arial"/>
            </a:endParaRPr>
          </a:p>
          <a:p>
            <a:pPr indent="-457200" lvl="0" marL="457200" marR="0" rtl="0" algn="l">
              <a:lnSpc>
                <a:spcPct val="100000"/>
              </a:lnSpc>
              <a:spcBef>
                <a:spcPts val="1000"/>
              </a:spcBef>
              <a:spcAft>
                <a:spcPts val="0"/>
              </a:spcAft>
              <a:buClr>
                <a:schemeClr val="dk1"/>
              </a:buClr>
              <a:buSzPts val="2800"/>
              <a:buFont typeface="Arial"/>
              <a:buChar char="•"/>
            </a:pPr>
            <a:r>
              <a:rPr b="1" i="0" lang="en-US" sz="2800" u="none" cap="none" strike="noStrike">
                <a:solidFill>
                  <a:schemeClr val="dk1"/>
                </a:solidFill>
                <a:latin typeface="Quattrocento Sans"/>
                <a:ea typeface="Quattrocento Sans"/>
                <a:cs typeface="Quattrocento Sans"/>
                <a:sym typeface="Quattrocento Sans"/>
              </a:rPr>
              <a:t>Check that they are comfortable and able to talk. </a:t>
            </a:r>
            <a:endParaRPr b="1" i="0" sz="2800" u="none" cap="none" strike="noStrike">
              <a:solidFill>
                <a:schemeClr val="dk1"/>
              </a:solidFill>
              <a:latin typeface="Quattrocento Sans"/>
              <a:ea typeface="Quattrocento Sans"/>
              <a:cs typeface="Quattrocento Sans"/>
              <a:sym typeface="Quattrocento Sans"/>
            </a:endParaRPr>
          </a:p>
        </p:txBody>
      </p:sp>
      <p:pic>
        <p:nvPicPr>
          <p:cNvPr descr="A close up of a logo&#10;&#10;Description automatically generated" id="454" name="Google Shape;454;p53"/>
          <p:cNvPicPr preferRelativeResize="0"/>
          <p:nvPr/>
        </p:nvPicPr>
        <p:blipFill rotWithShape="1">
          <a:blip r:embed="rId3">
            <a:alphaModFix/>
          </a:blip>
          <a:srcRect b="0" l="0" r="0" t="0"/>
          <a:stretch/>
        </p:blipFill>
        <p:spPr>
          <a:xfrm>
            <a:off x="413358" y="1545921"/>
            <a:ext cx="2743200" cy="27432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9" name="Shape 459"/>
        <p:cNvGrpSpPr/>
        <p:nvPr/>
      </p:nvGrpSpPr>
      <p:grpSpPr>
        <a:xfrm>
          <a:off x="0" y="0"/>
          <a:ext cx="0" cy="0"/>
          <a:chOff x="0" y="0"/>
          <a:chExt cx="0" cy="0"/>
        </a:xfrm>
      </p:grpSpPr>
      <p:sp>
        <p:nvSpPr>
          <p:cNvPr id="460" name="Google Shape;460;p54"/>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61" name="Google Shape;461;p54"/>
          <p:cNvSpPr txBox="1"/>
          <p:nvPr>
            <p:ph idx="1" type="subTitle"/>
          </p:nvPr>
        </p:nvSpPr>
        <p:spPr>
          <a:xfrm>
            <a:off x="890339" y="879934"/>
            <a:ext cx="3734014" cy="397131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0"/>
              </a:spcBef>
              <a:spcAft>
                <a:spcPts val="0"/>
              </a:spcAft>
              <a:buClr>
                <a:schemeClr val="dk1"/>
              </a:buClr>
              <a:buSzPct val="100000"/>
              <a:buNone/>
            </a:pPr>
            <a:r>
              <a:rPr b="1" lang="en-US" sz="2600">
                <a:latin typeface="Quattrocento Sans"/>
                <a:ea typeface="Quattrocento Sans"/>
                <a:cs typeface="Quattrocento Sans"/>
                <a:sym typeface="Quattrocento Sans"/>
              </a:rPr>
              <a:t>Helping a distressed person is stressful for you as a helper, therefore it is imperative to take care of yourself after providing the needed support.</a:t>
            </a:r>
            <a:endParaRPr/>
          </a:p>
          <a:p>
            <a:pPr indent="0" lvl="0" marL="0" rtl="0" algn="l">
              <a:lnSpc>
                <a:spcPct val="100000"/>
              </a:lnSpc>
              <a:spcBef>
                <a:spcPts val="1000"/>
              </a:spcBef>
              <a:spcAft>
                <a:spcPts val="0"/>
              </a:spcAft>
              <a:buClr>
                <a:schemeClr val="dk1"/>
              </a:buClr>
              <a:buSzPct val="100000"/>
              <a:buNone/>
            </a:pPr>
            <a:r>
              <a:rPr b="1" lang="en-US" sz="2600">
                <a:latin typeface="Quattrocento Sans"/>
                <a:ea typeface="Quattrocento Sans"/>
                <a:cs typeface="Quattrocento Sans"/>
                <a:sym typeface="Quattrocento Sans"/>
              </a:rPr>
              <a:t>This is normal and a responsible thing to do.</a:t>
            </a:r>
            <a:br>
              <a:rPr b="1" lang="en-US" sz="900">
                <a:latin typeface="Quattrocento Sans"/>
                <a:ea typeface="Quattrocento Sans"/>
                <a:cs typeface="Quattrocento Sans"/>
                <a:sym typeface="Quattrocento Sans"/>
              </a:rPr>
            </a:br>
            <a:br>
              <a:rPr b="1" lang="en-US" sz="900">
                <a:latin typeface="Quattrocento Sans"/>
                <a:ea typeface="Quattrocento Sans"/>
                <a:cs typeface="Quattrocento Sans"/>
                <a:sym typeface="Quattrocento Sans"/>
              </a:rPr>
            </a:br>
            <a:endParaRPr b="1" sz="900">
              <a:latin typeface="Quattrocento Sans"/>
              <a:ea typeface="Quattrocento Sans"/>
              <a:cs typeface="Quattrocento Sans"/>
              <a:sym typeface="Quattrocento Sans"/>
            </a:endParaRPr>
          </a:p>
          <a:p>
            <a:pPr indent="0" lvl="0" marL="0" rtl="0" algn="l">
              <a:lnSpc>
                <a:spcPct val="100000"/>
              </a:lnSpc>
              <a:spcBef>
                <a:spcPts val="1000"/>
              </a:spcBef>
              <a:spcAft>
                <a:spcPts val="0"/>
              </a:spcAft>
              <a:buClr>
                <a:schemeClr val="dk1"/>
              </a:buClr>
              <a:buSzPct val="100000"/>
              <a:buNone/>
            </a:pPr>
            <a:br>
              <a:rPr b="1" lang="en-US" sz="900"/>
            </a:br>
            <a:endParaRPr b="1" sz="900">
              <a:latin typeface="Quattrocento Sans"/>
              <a:ea typeface="Quattrocento Sans"/>
              <a:cs typeface="Quattrocento Sans"/>
              <a:sym typeface="Quattrocento Sans"/>
            </a:endParaRPr>
          </a:p>
        </p:txBody>
      </p:sp>
      <p:sp>
        <p:nvSpPr>
          <p:cNvPr id="462" name="Google Shape;462;p54"/>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C27F14"/>
          </a:solidFill>
          <a:ln cap="rnd" cmpd="sng" w="38100">
            <a:solidFill>
              <a:srgbClr val="C27F1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 player, sport&#10;&#10;Description automatically generated" id="463" name="Google Shape;463;p54"/>
          <p:cNvPicPr preferRelativeResize="0"/>
          <p:nvPr/>
        </p:nvPicPr>
        <p:blipFill rotWithShape="1">
          <a:blip r:embed="rId3">
            <a:alphaModFix/>
          </a:blip>
          <a:srcRect b="0" l="7566" r="25730"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1">
                                            <p:txEl>
                                              <p:pRg end="0" st="0"/>
                                            </p:txEl>
                                          </p:spTgt>
                                        </p:tgtEl>
                                        <p:attrNameLst>
                                          <p:attrName>style.visibility</p:attrName>
                                        </p:attrNameLst>
                                      </p:cBhvr>
                                      <p:to>
                                        <p:strVal val="visible"/>
                                      </p:to>
                                    </p:set>
                                    <p:animEffect filter="fade" transition="in">
                                      <p:cBhvr>
                                        <p:cTn dur="500"/>
                                        <p:tgtEl>
                                          <p:spTgt spid="461">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461">
                                            <p:txEl>
                                              <p:pRg end="1" st="1"/>
                                            </p:txEl>
                                          </p:spTgt>
                                        </p:tgtEl>
                                        <p:attrNameLst>
                                          <p:attrName>style.visibility</p:attrName>
                                        </p:attrNameLst>
                                      </p:cBhvr>
                                      <p:to>
                                        <p:strVal val="visible"/>
                                      </p:to>
                                    </p:set>
                                    <p:animEffect filter="fade" transition="in">
                                      <p:cBhvr>
                                        <p:cTn dur="500"/>
                                        <p:tgtEl>
                                          <p:spTgt spid="461">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461">
                                            <p:txEl>
                                              <p:pRg end="2" st="2"/>
                                            </p:txEl>
                                          </p:spTgt>
                                        </p:tgtEl>
                                        <p:attrNameLst>
                                          <p:attrName>style.visibility</p:attrName>
                                        </p:attrNameLst>
                                      </p:cBhvr>
                                      <p:to>
                                        <p:strVal val="visible"/>
                                      </p:to>
                                    </p:set>
                                    <p:animEffect filter="fade" transition="in">
                                      <p:cBhvr>
                                        <p:cTn dur="500"/>
                                        <p:tgtEl>
                                          <p:spTgt spid="46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pic>
        <p:nvPicPr>
          <p:cNvPr descr="A close up of a beach&#10;&#10;Description automatically generated" id="469" name="Google Shape;469;p55"/>
          <p:cNvPicPr preferRelativeResize="0"/>
          <p:nvPr/>
        </p:nvPicPr>
        <p:blipFill rotWithShape="1">
          <a:blip r:embed="rId3">
            <a:alphaModFix amt="50000"/>
          </a:blip>
          <a:srcRect b="16023" l="0" r="-1" t="0"/>
          <a:stretch/>
        </p:blipFill>
        <p:spPr>
          <a:xfrm>
            <a:off x="0" y="-10301"/>
            <a:ext cx="12188930" cy="6857990"/>
          </a:xfrm>
          <a:prstGeom prst="rect">
            <a:avLst/>
          </a:prstGeom>
          <a:noFill/>
          <a:ln>
            <a:noFill/>
          </a:ln>
        </p:spPr>
      </p:pic>
      <p:sp>
        <p:nvSpPr>
          <p:cNvPr id="470" name="Google Shape;470;p55"/>
          <p:cNvSpPr txBox="1"/>
          <p:nvPr>
            <p:ph idx="1" type="subTitle"/>
          </p:nvPr>
        </p:nvSpPr>
        <p:spPr>
          <a:xfrm>
            <a:off x="1394749" y="2126733"/>
            <a:ext cx="9144000" cy="299018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2400"/>
              <a:buNone/>
            </a:pPr>
            <a:r>
              <a:rPr lang="en-US" sz="2400">
                <a:latin typeface="Quattrocento Sans"/>
                <a:ea typeface="Quattrocento Sans"/>
                <a:cs typeface="Quattrocento Sans"/>
                <a:sym typeface="Quattrocento Sans"/>
              </a:rPr>
              <a:t>Take some time to breathe and relax after helping someone in severe distress.</a:t>
            </a:r>
            <a:endParaRPr sz="2400">
              <a:latin typeface="Arial"/>
              <a:ea typeface="Arial"/>
              <a:cs typeface="Arial"/>
              <a:sym typeface="Arial"/>
            </a:endParaRPr>
          </a:p>
          <a:p>
            <a:pPr indent="0" lvl="0" marL="0" rtl="0" algn="ctr">
              <a:lnSpc>
                <a:spcPct val="100000"/>
              </a:lnSpc>
              <a:spcBef>
                <a:spcPts val="1000"/>
              </a:spcBef>
              <a:spcAft>
                <a:spcPts val="0"/>
              </a:spcAft>
              <a:buClr>
                <a:schemeClr val="dk1"/>
              </a:buClr>
              <a:buSzPts val="2400"/>
              <a:buNone/>
            </a:pPr>
            <a:r>
              <a:rPr lang="en-US" sz="2400">
                <a:latin typeface="Quattrocento Sans"/>
                <a:ea typeface="Quattrocento Sans"/>
                <a:cs typeface="Quattrocento Sans"/>
                <a:sym typeface="Quattrocento Sans"/>
              </a:rPr>
              <a:t> </a:t>
            </a:r>
            <a:br>
              <a:rPr lang="en-US" sz="2400">
                <a:latin typeface="Quattrocento Sans"/>
                <a:ea typeface="Quattrocento Sans"/>
                <a:cs typeface="Quattrocento Sans"/>
                <a:sym typeface="Quattrocento Sans"/>
              </a:rPr>
            </a:br>
            <a:r>
              <a:rPr lang="en-US" sz="2400">
                <a:latin typeface="Quattrocento Sans"/>
                <a:ea typeface="Quattrocento Sans"/>
                <a:cs typeface="Quattrocento Sans"/>
                <a:sym typeface="Quattrocento Sans"/>
              </a:rPr>
              <a:t>(Have a cup of tea/coffee or refreshments, stay quietly for a few minutes/ go for a walk, listen to music etc.)</a:t>
            </a:r>
            <a:endParaRPr sz="2400">
              <a:latin typeface="Arial"/>
              <a:ea typeface="Arial"/>
              <a:cs typeface="Arial"/>
              <a:sym typeface="Arial"/>
            </a:endParaRPr>
          </a:p>
          <a:p>
            <a:pPr indent="0" lvl="0" marL="0" rtl="0" algn="ctr">
              <a:lnSpc>
                <a:spcPct val="100000"/>
              </a:lnSpc>
              <a:spcBef>
                <a:spcPts val="1000"/>
              </a:spcBef>
              <a:spcAft>
                <a:spcPts val="0"/>
              </a:spcAft>
              <a:buClr>
                <a:schemeClr val="dk1"/>
              </a:buClr>
              <a:buSzPts val="2400"/>
              <a:buNone/>
            </a:pPr>
            <a:br>
              <a:rPr lang="en-US" sz="2400"/>
            </a:br>
            <a:endParaRPr sz="2400">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id="476" name="Google Shape;476;p56"/>
          <p:cNvPicPr preferRelativeResize="0"/>
          <p:nvPr/>
        </p:nvPicPr>
        <p:blipFill rotWithShape="1">
          <a:blip r:embed="rId3">
            <a:alphaModFix/>
          </a:blip>
          <a:srcRect b="932" l="0" r="0" t="932"/>
          <a:stretch/>
        </p:blipFill>
        <p:spPr>
          <a:xfrm>
            <a:off x="0" y="0"/>
            <a:ext cx="12188952" cy="6728405"/>
          </a:xfrm>
          <a:prstGeom prst="rect">
            <a:avLst/>
          </a:prstGeom>
          <a:noFill/>
          <a:ln>
            <a:noFill/>
          </a:ln>
        </p:spPr>
      </p:pic>
      <p:sp>
        <p:nvSpPr>
          <p:cNvPr id="477" name="Google Shape;477;p56"/>
          <p:cNvSpPr/>
          <p:nvPr/>
        </p:nvSpPr>
        <p:spPr>
          <a:xfrm>
            <a:off x="4923243" y="3244334"/>
            <a:ext cx="5004896"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56"/>
          <p:cNvSpPr txBox="1"/>
          <p:nvPr/>
        </p:nvSpPr>
        <p:spPr>
          <a:xfrm>
            <a:off x="703075" y="622400"/>
            <a:ext cx="2789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600"/>
              <a:t>Case Study</a:t>
            </a:r>
            <a:endParaRPr b="1" sz="3600"/>
          </a:p>
        </p:txBody>
      </p:sp>
      <p:sp>
        <p:nvSpPr>
          <p:cNvPr id="479" name="Google Shape;479;p56"/>
          <p:cNvSpPr txBox="1"/>
          <p:nvPr/>
        </p:nvSpPr>
        <p:spPr>
          <a:xfrm>
            <a:off x="599350" y="1361300"/>
            <a:ext cx="4575900" cy="344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2060"/>
              </a:buClr>
              <a:buSzPts val="6600"/>
              <a:buFont typeface="Calibri"/>
              <a:buNone/>
            </a:pPr>
            <a:r>
              <a:rPr b="1" lang="en-US" sz="6600">
                <a:solidFill>
                  <a:srgbClr val="002060"/>
                </a:solidFill>
                <a:latin typeface="Calibri"/>
                <a:ea typeface="Calibri"/>
                <a:cs typeface="Calibri"/>
                <a:sym typeface="Calibri"/>
              </a:rPr>
              <a:t>Basic Psychosocial Skills + </a:t>
            </a:r>
            <a:endParaRPr sz="6000">
              <a:solidFill>
                <a:schemeClr val="dk1"/>
              </a:solidFill>
            </a:endParaRPr>
          </a:p>
          <a:p>
            <a:pPr indent="0" lvl="0" marL="0" rtl="0" algn="l">
              <a:spcBef>
                <a:spcPts val="0"/>
              </a:spcBef>
              <a:spcAft>
                <a:spcPts val="0"/>
              </a:spcAft>
              <a:buNone/>
            </a:pPr>
            <a:r>
              <a:t/>
            </a:r>
            <a:endParaRPr/>
          </a:p>
        </p:txBody>
      </p:sp>
      <p:pic>
        <p:nvPicPr>
          <p:cNvPr descr="A picture containing logo&#10;&#10;Description automatically generated" id="480" name="Google Shape;480;p56"/>
          <p:cNvPicPr preferRelativeResize="0"/>
          <p:nvPr/>
        </p:nvPicPr>
        <p:blipFill rotWithShape="1">
          <a:blip r:embed="rId4">
            <a:alphaModFix/>
          </a:blip>
          <a:srcRect b="0" l="0" r="0" t="0"/>
          <a:stretch/>
        </p:blipFill>
        <p:spPr>
          <a:xfrm>
            <a:off x="599275" y="4765077"/>
            <a:ext cx="1464524" cy="8097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57"/>
          <p:cNvSpPr/>
          <p:nvPr/>
        </p:nvSpPr>
        <p:spPr>
          <a:xfrm>
            <a:off x="6121650" y="1745925"/>
            <a:ext cx="4574400" cy="2123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200"/>
              <a:buFont typeface="Calibri"/>
              <a:buNone/>
            </a:pPr>
            <a:r>
              <a:rPr lang="en-US" sz="4000">
                <a:solidFill>
                  <a:schemeClr val="dk1"/>
                </a:solidFill>
                <a:latin typeface="Calibri"/>
                <a:ea typeface="Calibri"/>
                <a:cs typeface="Calibri"/>
                <a:sym typeface="Calibri"/>
              </a:rPr>
              <a:t>Let's see how Lin Lin helps her friend  to identify stress reactions and help relax them.</a:t>
            </a:r>
            <a:endParaRPr b="0" i="0" sz="4000" u="none" cap="none" strike="noStrike">
              <a:solidFill>
                <a:srgbClr val="000000"/>
              </a:solidFill>
              <a:latin typeface="Arial"/>
              <a:ea typeface="Arial"/>
              <a:cs typeface="Arial"/>
              <a:sym typeface="Arial"/>
            </a:endParaRPr>
          </a:p>
        </p:txBody>
      </p:sp>
      <p:pic>
        <p:nvPicPr>
          <p:cNvPr id="487" name="Google Shape;487;p57"/>
          <p:cNvPicPr preferRelativeResize="0"/>
          <p:nvPr/>
        </p:nvPicPr>
        <p:blipFill>
          <a:blip r:embed="rId3">
            <a:alphaModFix/>
          </a:blip>
          <a:stretch>
            <a:fillRect/>
          </a:stretch>
        </p:blipFill>
        <p:spPr>
          <a:xfrm>
            <a:off x="1212825" y="1228813"/>
            <a:ext cx="3997026" cy="440037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58"/>
          <p:cNvSpPr/>
          <p:nvPr/>
        </p:nvSpPr>
        <p:spPr>
          <a:xfrm>
            <a:off x="4922923" y="3244334"/>
            <a:ext cx="2954986" cy="21236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t/>
            </a:r>
            <a:endParaRPr b="0" i="0" sz="1400" u="none" cap="none" strike="noStrike">
              <a:solidFill>
                <a:srgbClr val="000000"/>
              </a:solidFill>
              <a:latin typeface="Arial"/>
              <a:ea typeface="Arial"/>
              <a:cs typeface="Arial"/>
              <a:sym typeface="Arial"/>
            </a:endParaRPr>
          </a:p>
        </p:txBody>
      </p:sp>
      <p:pic>
        <p:nvPicPr>
          <p:cNvPr id="494" name="Google Shape;494;p58"/>
          <p:cNvPicPr preferRelativeResize="0"/>
          <p:nvPr/>
        </p:nvPicPr>
        <p:blipFill>
          <a:blip r:embed="rId3">
            <a:alphaModFix/>
          </a:blip>
          <a:stretch>
            <a:fillRect/>
          </a:stretch>
        </p:blipFill>
        <p:spPr>
          <a:xfrm>
            <a:off x="6860575" y="389300"/>
            <a:ext cx="4618122" cy="3533329"/>
          </a:xfrm>
          <a:prstGeom prst="rect">
            <a:avLst/>
          </a:prstGeom>
          <a:noFill/>
          <a:ln>
            <a:noFill/>
          </a:ln>
        </p:spPr>
      </p:pic>
      <p:pic>
        <p:nvPicPr>
          <p:cNvPr id="495" name="Google Shape;495;p58"/>
          <p:cNvPicPr preferRelativeResize="0"/>
          <p:nvPr/>
        </p:nvPicPr>
        <p:blipFill>
          <a:blip r:embed="rId4">
            <a:alphaModFix/>
          </a:blip>
          <a:stretch>
            <a:fillRect/>
          </a:stretch>
        </p:blipFill>
        <p:spPr>
          <a:xfrm>
            <a:off x="3030984" y="3541025"/>
            <a:ext cx="4009291" cy="3148235"/>
          </a:xfrm>
          <a:prstGeom prst="rect">
            <a:avLst/>
          </a:prstGeom>
          <a:noFill/>
          <a:ln>
            <a:noFill/>
          </a:ln>
        </p:spPr>
      </p:pic>
      <p:pic>
        <p:nvPicPr>
          <p:cNvPr id="496" name="Google Shape;496;p58"/>
          <p:cNvPicPr preferRelativeResize="0"/>
          <p:nvPr/>
        </p:nvPicPr>
        <p:blipFill>
          <a:blip r:embed="rId5">
            <a:alphaModFix/>
          </a:blip>
          <a:stretch>
            <a:fillRect/>
          </a:stretch>
        </p:blipFill>
        <p:spPr>
          <a:xfrm>
            <a:off x="699734" y="389310"/>
            <a:ext cx="4009290" cy="297766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59"/>
          <p:cNvSpPr txBox="1"/>
          <p:nvPr>
            <p:ph type="title"/>
          </p:nvPr>
        </p:nvSpPr>
        <p:spPr>
          <a:xfrm>
            <a:off x="831850" y="425938"/>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02060"/>
              </a:buClr>
              <a:buSzPts val="6600"/>
              <a:buFont typeface="Calibri"/>
              <a:buNone/>
            </a:pPr>
            <a:r>
              <a:rPr b="1" lang="en-US" sz="6600">
                <a:solidFill>
                  <a:srgbClr val="002060"/>
                </a:solidFill>
                <a:latin typeface="Calibri"/>
                <a:ea typeface="Calibri"/>
                <a:cs typeface="Calibri"/>
                <a:sym typeface="Calibri"/>
              </a:rPr>
              <a:t>Module 4 Complete</a:t>
            </a:r>
            <a:endParaRPr/>
          </a:p>
        </p:txBody>
      </p:sp>
      <p:sp>
        <p:nvSpPr>
          <p:cNvPr id="503" name="Google Shape;503;p59"/>
          <p:cNvSpPr txBox="1"/>
          <p:nvPr>
            <p:ph idx="1" type="body"/>
          </p:nvPr>
        </p:nvSpPr>
        <p:spPr>
          <a:xfrm>
            <a:off x="831849" y="2936631"/>
            <a:ext cx="7951933" cy="3153019"/>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595959"/>
              </a:buClr>
              <a:buSzPts val="2800"/>
              <a:buNone/>
            </a:pPr>
            <a:r>
              <a:rPr b="1" lang="en-US" sz="2800">
                <a:solidFill>
                  <a:srgbClr val="595959"/>
                </a:solidFill>
                <a:latin typeface="Calibri"/>
                <a:ea typeface="Calibri"/>
                <a:cs typeface="Calibri"/>
                <a:sym typeface="Calibri"/>
              </a:rPr>
              <a:t>Next: Module 5</a:t>
            </a:r>
            <a:endParaRPr>
              <a:solidFill>
                <a:srgbClr val="3F3F3F"/>
              </a:solidFill>
              <a:latin typeface="Calibri"/>
              <a:ea typeface="Calibri"/>
              <a:cs typeface="Calibri"/>
              <a:sym typeface="Calibri"/>
            </a:endParaRPr>
          </a:p>
        </p:txBody>
      </p:sp>
      <p:pic>
        <p:nvPicPr>
          <p:cNvPr descr="A picture containing logo&#10;&#10;Description automatically generated" id="504" name="Google Shape;504;p59"/>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C1EB"/>
        </a:solidFill>
      </p:bgPr>
    </p:bg>
    <p:spTree>
      <p:nvGrpSpPr>
        <p:cNvPr id="84" name="Shape 84"/>
        <p:cNvGrpSpPr/>
        <p:nvPr/>
      </p:nvGrpSpPr>
      <p:grpSpPr>
        <a:xfrm>
          <a:off x="0" y="0"/>
          <a:ext cx="0" cy="0"/>
          <a:chOff x="0" y="0"/>
          <a:chExt cx="0" cy="0"/>
        </a:xfrm>
      </p:grpSpPr>
      <p:sp>
        <p:nvSpPr>
          <p:cNvPr id="85" name="Google Shape;85;p6"/>
          <p:cNvSpPr txBox="1"/>
          <p:nvPr>
            <p:ph type="ctrTitle"/>
          </p:nvPr>
        </p:nvSpPr>
        <p:spPr>
          <a:xfrm>
            <a:off x="841248" y="448056"/>
            <a:ext cx="10515600" cy="406908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9600"/>
              <a:buFont typeface="Arial"/>
              <a:buNone/>
            </a:pPr>
            <a:r>
              <a:rPr lang="en-US"/>
              <a:t>What is stress?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 name="Shape 90"/>
        <p:cNvGrpSpPr/>
        <p:nvPr/>
      </p:nvGrpSpPr>
      <p:grpSpPr>
        <a:xfrm>
          <a:off x="0" y="0"/>
          <a:ext cx="0" cy="0"/>
          <a:chOff x="0" y="0"/>
          <a:chExt cx="0" cy="0"/>
        </a:xfrm>
      </p:grpSpPr>
      <p:sp>
        <p:nvSpPr>
          <p:cNvPr id="91" name="Google Shape;91;p7"/>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 indoor, person, sitting&#10;&#10;Description automatically generated" id="92" name="Google Shape;92;p7"/>
          <p:cNvPicPr preferRelativeResize="0"/>
          <p:nvPr/>
        </p:nvPicPr>
        <p:blipFill rotWithShape="1">
          <a:blip r:embed="rId3">
            <a:alphaModFix amt="73000"/>
          </a:blip>
          <a:srcRect b="8366" l="0" r="-1" t="7025"/>
          <a:stretch/>
        </p:blipFill>
        <p:spPr>
          <a:xfrm>
            <a:off x="20" y="10"/>
            <a:ext cx="12188930" cy="6857990"/>
          </a:xfrm>
          <a:prstGeom prst="rect">
            <a:avLst/>
          </a:prstGeom>
          <a:noFill/>
          <a:ln>
            <a:noFill/>
          </a:ln>
        </p:spPr>
      </p:pic>
      <p:sp>
        <p:nvSpPr>
          <p:cNvPr id="93" name="Google Shape;93;p7"/>
          <p:cNvSpPr/>
          <p:nvPr/>
        </p:nvSpPr>
        <p:spPr>
          <a:xfrm flipH="1" rot="10800000">
            <a:off x="838200" y="720953"/>
            <a:ext cx="10515600" cy="5416094"/>
          </a:xfrm>
          <a:custGeom>
            <a:rect b="b" l="l" r="r" t="t"/>
            <a:pathLst>
              <a:path extrusionOk="0" fill="none" h="5416094" w="10515600">
                <a:moveTo>
                  <a:pt x="0" y="902700"/>
                </a:moveTo>
                <a:cubicBezTo>
                  <a:pt x="-19339" y="382027"/>
                  <a:pt x="461614" y="-62174"/>
                  <a:pt x="902700" y="0"/>
                </a:cubicBezTo>
                <a:cubicBezTo>
                  <a:pt x="1262668" y="8044"/>
                  <a:pt x="1440695" y="-31846"/>
                  <a:pt x="1746919" y="0"/>
                </a:cubicBezTo>
                <a:cubicBezTo>
                  <a:pt x="2053143" y="31846"/>
                  <a:pt x="2032928" y="-12671"/>
                  <a:pt x="2242731" y="0"/>
                </a:cubicBezTo>
                <a:cubicBezTo>
                  <a:pt x="2452534" y="12671"/>
                  <a:pt x="2641794" y="-21752"/>
                  <a:pt x="2912746" y="0"/>
                </a:cubicBezTo>
                <a:cubicBezTo>
                  <a:pt x="3183699" y="21752"/>
                  <a:pt x="3189987" y="20419"/>
                  <a:pt x="3321456" y="0"/>
                </a:cubicBezTo>
                <a:cubicBezTo>
                  <a:pt x="3452925" y="-20419"/>
                  <a:pt x="3775727" y="742"/>
                  <a:pt x="4165675" y="0"/>
                </a:cubicBezTo>
                <a:cubicBezTo>
                  <a:pt x="4555623" y="-742"/>
                  <a:pt x="4540466" y="25386"/>
                  <a:pt x="4835690" y="0"/>
                </a:cubicBezTo>
                <a:cubicBezTo>
                  <a:pt x="5130914" y="-25386"/>
                  <a:pt x="5430015" y="14537"/>
                  <a:pt x="5679910" y="0"/>
                </a:cubicBezTo>
                <a:cubicBezTo>
                  <a:pt x="5929805" y="-14537"/>
                  <a:pt x="5992815" y="15277"/>
                  <a:pt x="6262823" y="0"/>
                </a:cubicBezTo>
                <a:cubicBezTo>
                  <a:pt x="6532831" y="-15277"/>
                  <a:pt x="6584465" y="-1217"/>
                  <a:pt x="6758634" y="0"/>
                </a:cubicBezTo>
                <a:cubicBezTo>
                  <a:pt x="6932803" y="1217"/>
                  <a:pt x="7223295" y="29394"/>
                  <a:pt x="7428650" y="0"/>
                </a:cubicBezTo>
                <a:cubicBezTo>
                  <a:pt x="7634005" y="-29394"/>
                  <a:pt x="7995773" y="8897"/>
                  <a:pt x="8185767" y="0"/>
                </a:cubicBezTo>
                <a:cubicBezTo>
                  <a:pt x="8375761" y="-8897"/>
                  <a:pt x="8805707" y="34597"/>
                  <a:pt x="9029987" y="0"/>
                </a:cubicBezTo>
                <a:cubicBezTo>
                  <a:pt x="9254267" y="-34597"/>
                  <a:pt x="9324614" y="-16829"/>
                  <a:pt x="9612900" y="0"/>
                </a:cubicBezTo>
                <a:cubicBezTo>
                  <a:pt x="10155739" y="86128"/>
                  <a:pt x="10564208" y="390468"/>
                  <a:pt x="10515600" y="902700"/>
                </a:cubicBezTo>
                <a:cubicBezTo>
                  <a:pt x="10506536" y="1129738"/>
                  <a:pt x="10511576" y="1179574"/>
                  <a:pt x="10515600" y="1396162"/>
                </a:cubicBezTo>
                <a:cubicBezTo>
                  <a:pt x="10519624" y="1612750"/>
                  <a:pt x="10523491" y="1748819"/>
                  <a:pt x="10515600" y="2034051"/>
                </a:cubicBezTo>
                <a:cubicBezTo>
                  <a:pt x="10507709" y="2319283"/>
                  <a:pt x="10516247" y="2386435"/>
                  <a:pt x="10515600" y="2599726"/>
                </a:cubicBezTo>
                <a:cubicBezTo>
                  <a:pt x="10514953" y="2813018"/>
                  <a:pt x="10537663" y="2917734"/>
                  <a:pt x="10515600" y="3129295"/>
                </a:cubicBezTo>
                <a:cubicBezTo>
                  <a:pt x="10493537" y="3340856"/>
                  <a:pt x="10505648" y="3444110"/>
                  <a:pt x="10515600" y="3622756"/>
                </a:cubicBezTo>
                <a:cubicBezTo>
                  <a:pt x="10525552" y="3801402"/>
                  <a:pt x="10536187" y="4161567"/>
                  <a:pt x="10515600" y="4513394"/>
                </a:cubicBezTo>
                <a:cubicBezTo>
                  <a:pt x="10500032" y="5008650"/>
                  <a:pt x="10187846" y="5431372"/>
                  <a:pt x="9612900" y="5416094"/>
                </a:cubicBezTo>
                <a:cubicBezTo>
                  <a:pt x="9285478" y="5425165"/>
                  <a:pt x="9106842" y="5381882"/>
                  <a:pt x="8855783" y="5416094"/>
                </a:cubicBezTo>
                <a:cubicBezTo>
                  <a:pt x="8604724" y="5450306"/>
                  <a:pt x="8395568" y="5391734"/>
                  <a:pt x="8272869" y="5416094"/>
                </a:cubicBezTo>
                <a:cubicBezTo>
                  <a:pt x="8150170" y="5440454"/>
                  <a:pt x="7650175" y="5418370"/>
                  <a:pt x="7428650" y="5416094"/>
                </a:cubicBezTo>
                <a:cubicBezTo>
                  <a:pt x="7207125" y="5413818"/>
                  <a:pt x="7054368" y="5412852"/>
                  <a:pt x="6932838" y="5416094"/>
                </a:cubicBezTo>
                <a:cubicBezTo>
                  <a:pt x="6811308" y="5419336"/>
                  <a:pt x="6283286" y="5378872"/>
                  <a:pt x="6088619" y="5416094"/>
                </a:cubicBezTo>
                <a:cubicBezTo>
                  <a:pt x="5893952" y="5453316"/>
                  <a:pt x="5785181" y="5416866"/>
                  <a:pt x="5592808" y="5416094"/>
                </a:cubicBezTo>
                <a:cubicBezTo>
                  <a:pt x="5400435" y="5415322"/>
                  <a:pt x="5118546" y="5450296"/>
                  <a:pt x="4835690" y="5416094"/>
                </a:cubicBezTo>
                <a:cubicBezTo>
                  <a:pt x="4552834" y="5381892"/>
                  <a:pt x="4334158" y="5455657"/>
                  <a:pt x="3991471" y="5416094"/>
                </a:cubicBezTo>
                <a:cubicBezTo>
                  <a:pt x="3648784" y="5376531"/>
                  <a:pt x="3714393" y="5419602"/>
                  <a:pt x="3582762" y="5416094"/>
                </a:cubicBezTo>
                <a:cubicBezTo>
                  <a:pt x="3451131" y="5412586"/>
                  <a:pt x="3139831" y="5440765"/>
                  <a:pt x="2738542" y="5416094"/>
                </a:cubicBezTo>
                <a:cubicBezTo>
                  <a:pt x="2337253" y="5391423"/>
                  <a:pt x="2190895" y="5414277"/>
                  <a:pt x="1894323" y="5416094"/>
                </a:cubicBezTo>
                <a:cubicBezTo>
                  <a:pt x="1597751" y="5417911"/>
                  <a:pt x="1581359" y="5415686"/>
                  <a:pt x="1485613" y="5416094"/>
                </a:cubicBezTo>
                <a:cubicBezTo>
                  <a:pt x="1389867" y="5416503"/>
                  <a:pt x="1024032" y="5431199"/>
                  <a:pt x="902700" y="5416094"/>
                </a:cubicBezTo>
                <a:cubicBezTo>
                  <a:pt x="528543" y="5413384"/>
                  <a:pt x="72262" y="4937846"/>
                  <a:pt x="0" y="4513394"/>
                </a:cubicBezTo>
                <a:cubicBezTo>
                  <a:pt x="19061" y="4384908"/>
                  <a:pt x="-14688" y="4099856"/>
                  <a:pt x="0" y="3983826"/>
                </a:cubicBezTo>
                <a:cubicBezTo>
                  <a:pt x="14688" y="3867796"/>
                  <a:pt x="23320" y="3727066"/>
                  <a:pt x="0" y="3490364"/>
                </a:cubicBezTo>
                <a:cubicBezTo>
                  <a:pt x="-23320" y="3253662"/>
                  <a:pt x="28367" y="3042836"/>
                  <a:pt x="0" y="2816368"/>
                </a:cubicBezTo>
                <a:cubicBezTo>
                  <a:pt x="-28367" y="2589900"/>
                  <a:pt x="26490" y="2414375"/>
                  <a:pt x="0" y="2142372"/>
                </a:cubicBezTo>
                <a:cubicBezTo>
                  <a:pt x="-26490" y="1870369"/>
                  <a:pt x="-12149" y="1868714"/>
                  <a:pt x="0" y="1648910"/>
                </a:cubicBezTo>
                <a:cubicBezTo>
                  <a:pt x="12149" y="1429106"/>
                  <a:pt x="-30083" y="1234771"/>
                  <a:pt x="0" y="902700"/>
                </a:cubicBezTo>
                <a:close/>
              </a:path>
              <a:path extrusionOk="0" h="5416094" w="10515600">
                <a:moveTo>
                  <a:pt x="0" y="902700"/>
                </a:moveTo>
                <a:cubicBezTo>
                  <a:pt x="-57306" y="368805"/>
                  <a:pt x="305054" y="37193"/>
                  <a:pt x="902700" y="0"/>
                </a:cubicBezTo>
                <a:cubicBezTo>
                  <a:pt x="1280419" y="-35006"/>
                  <a:pt x="1407743" y="-35339"/>
                  <a:pt x="1746919" y="0"/>
                </a:cubicBezTo>
                <a:cubicBezTo>
                  <a:pt x="2086095" y="35339"/>
                  <a:pt x="2146539" y="-12333"/>
                  <a:pt x="2329833" y="0"/>
                </a:cubicBezTo>
                <a:cubicBezTo>
                  <a:pt x="2513127" y="12333"/>
                  <a:pt x="2706706" y="12952"/>
                  <a:pt x="2825644" y="0"/>
                </a:cubicBezTo>
                <a:cubicBezTo>
                  <a:pt x="2944582" y="-12952"/>
                  <a:pt x="3420817" y="-27100"/>
                  <a:pt x="3582762" y="0"/>
                </a:cubicBezTo>
                <a:cubicBezTo>
                  <a:pt x="3744707" y="27100"/>
                  <a:pt x="4023584" y="-9167"/>
                  <a:pt x="4165675" y="0"/>
                </a:cubicBezTo>
                <a:cubicBezTo>
                  <a:pt x="4307766" y="9167"/>
                  <a:pt x="4770188" y="27031"/>
                  <a:pt x="5009894" y="0"/>
                </a:cubicBezTo>
                <a:cubicBezTo>
                  <a:pt x="5249600" y="-27031"/>
                  <a:pt x="5349881" y="-194"/>
                  <a:pt x="5505706" y="0"/>
                </a:cubicBezTo>
                <a:cubicBezTo>
                  <a:pt x="5661531" y="194"/>
                  <a:pt x="6129254" y="-29363"/>
                  <a:pt x="6349925" y="0"/>
                </a:cubicBezTo>
                <a:cubicBezTo>
                  <a:pt x="6570596" y="29363"/>
                  <a:pt x="6581199" y="-14617"/>
                  <a:pt x="6758634" y="0"/>
                </a:cubicBezTo>
                <a:cubicBezTo>
                  <a:pt x="6936069" y="14617"/>
                  <a:pt x="7246491" y="25675"/>
                  <a:pt x="7428650" y="0"/>
                </a:cubicBezTo>
                <a:cubicBezTo>
                  <a:pt x="7610809" y="-25675"/>
                  <a:pt x="7825190" y="-17078"/>
                  <a:pt x="8098665" y="0"/>
                </a:cubicBezTo>
                <a:cubicBezTo>
                  <a:pt x="8372141" y="17078"/>
                  <a:pt x="8559625" y="-21568"/>
                  <a:pt x="8681579" y="0"/>
                </a:cubicBezTo>
                <a:cubicBezTo>
                  <a:pt x="8803533" y="21568"/>
                  <a:pt x="9307226" y="-46066"/>
                  <a:pt x="9612900" y="0"/>
                </a:cubicBezTo>
                <a:cubicBezTo>
                  <a:pt x="10119954" y="-10560"/>
                  <a:pt x="10418674" y="366684"/>
                  <a:pt x="10515600" y="902700"/>
                </a:cubicBezTo>
                <a:cubicBezTo>
                  <a:pt x="10494548" y="1140809"/>
                  <a:pt x="10524881" y="1252168"/>
                  <a:pt x="10515600" y="1504482"/>
                </a:cubicBezTo>
                <a:cubicBezTo>
                  <a:pt x="10506319" y="1756796"/>
                  <a:pt x="10494309" y="1995078"/>
                  <a:pt x="10515600" y="2178479"/>
                </a:cubicBezTo>
                <a:cubicBezTo>
                  <a:pt x="10536891" y="2361880"/>
                  <a:pt x="10522845" y="2487483"/>
                  <a:pt x="10515600" y="2780261"/>
                </a:cubicBezTo>
                <a:cubicBezTo>
                  <a:pt x="10508355" y="3073039"/>
                  <a:pt x="10533694" y="3138252"/>
                  <a:pt x="10515600" y="3273722"/>
                </a:cubicBezTo>
                <a:cubicBezTo>
                  <a:pt x="10497506" y="3409192"/>
                  <a:pt x="10514952" y="3569910"/>
                  <a:pt x="10515600" y="3803291"/>
                </a:cubicBezTo>
                <a:cubicBezTo>
                  <a:pt x="10516248" y="4036672"/>
                  <a:pt x="10499126" y="4317688"/>
                  <a:pt x="10515600" y="4513394"/>
                </a:cubicBezTo>
                <a:cubicBezTo>
                  <a:pt x="10585499" y="4997151"/>
                  <a:pt x="10115437" y="5453981"/>
                  <a:pt x="9612900" y="5416094"/>
                </a:cubicBezTo>
                <a:cubicBezTo>
                  <a:pt x="9473271" y="5418358"/>
                  <a:pt x="9316384" y="5423764"/>
                  <a:pt x="9117089" y="5416094"/>
                </a:cubicBezTo>
                <a:cubicBezTo>
                  <a:pt x="8917794" y="5408424"/>
                  <a:pt x="8902141" y="5433256"/>
                  <a:pt x="8708379" y="5416094"/>
                </a:cubicBezTo>
                <a:cubicBezTo>
                  <a:pt x="8514617" y="5398933"/>
                  <a:pt x="8454700" y="5422387"/>
                  <a:pt x="8299670" y="5416094"/>
                </a:cubicBezTo>
                <a:cubicBezTo>
                  <a:pt x="8144640" y="5409801"/>
                  <a:pt x="7907022" y="5398388"/>
                  <a:pt x="7629654" y="5416094"/>
                </a:cubicBezTo>
                <a:cubicBezTo>
                  <a:pt x="7352286" y="5433800"/>
                  <a:pt x="7244777" y="5409877"/>
                  <a:pt x="7133843" y="5416094"/>
                </a:cubicBezTo>
                <a:cubicBezTo>
                  <a:pt x="7022909" y="5422311"/>
                  <a:pt x="6748865" y="5379753"/>
                  <a:pt x="6376726" y="5416094"/>
                </a:cubicBezTo>
                <a:cubicBezTo>
                  <a:pt x="6004587" y="5452435"/>
                  <a:pt x="5991442" y="5438860"/>
                  <a:pt x="5880914" y="5416094"/>
                </a:cubicBezTo>
                <a:cubicBezTo>
                  <a:pt x="5770386" y="5393328"/>
                  <a:pt x="5294303" y="5440618"/>
                  <a:pt x="5123797" y="5416094"/>
                </a:cubicBezTo>
                <a:cubicBezTo>
                  <a:pt x="4953291" y="5391570"/>
                  <a:pt x="4828705" y="5430421"/>
                  <a:pt x="4715088" y="5416094"/>
                </a:cubicBezTo>
                <a:cubicBezTo>
                  <a:pt x="4601471" y="5401767"/>
                  <a:pt x="4227806" y="5381491"/>
                  <a:pt x="3957970" y="5416094"/>
                </a:cubicBezTo>
                <a:cubicBezTo>
                  <a:pt x="3688134" y="5450697"/>
                  <a:pt x="3670638" y="5425309"/>
                  <a:pt x="3462159" y="5416094"/>
                </a:cubicBezTo>
                <a:cubicBezTo>
                  <a:pt x="3253680" y="5406879"/>
                  <a:pt x="3167443" y="5432031"/>
                  <a:pt x="3053449" y="5416094"/>
                </a:cubicBezTo>
                <a:cubicBezTo>
                  <a:pt x="2939455" y="5400158"/>
                  <a:pt x="2701485" y="5433995"/>
                  <a:pt x="2557638" y="5416094"/>
                </a:cubicBezTo>
                <a:cubicBezTo>
                  <a:pt x="2413791" y="5398193"/>
                  <a:pt x="2168647" y="5424510"/>
                  <a:pt x="1800521" y="5416094"/>
                </a:cubicBezTo>
                <a:cubicBezTo>
                  <a:pt x="1432395" y="5407678"/>
                  <a:pt x="1261364" y="5454497"/>
                  <a:pt x="902700" y="5416094"/>
                </a:cubicBezTo>
                <a:cubicBezTo>
                  <a:pt x="519468" y="5419760"/>
                  <a:pt x="63003" y="5077223"/>
                  <a:pt x="0" y="4513394"/>
                </a:cubicBezTo>
                <a:cubicBezTo>
                  <a:pt x="-20265" y="4243495"/>
                  <a:pt x="27650" y="4053844"/>
                  <a:pt x="0" y="3911612"/>
                </a:cubicBezTo>
                <a:cubicBezTo>
                  <a:pt x="-27650" y="3769380"/>
                  <a:pt x="24988" y="3469350"/>
                  <a:pt x="0" y="3309829"/>
                </a:cubicBezTo>
                <a:cubicBezTo>
                  <a:pt x="-24988" y="3150308"/>
                  <a:pt x="-16973" y="2933511"/>
                  <a:pt x="0" y="2780261"/>
                </a:cubicBezTo>
                <a:cubicBezTo>
                  <a:pt x="16973" y="2627011"/>
                  <a:pt x="-11552" y="2315258"/>
                  <a:pt x="0" y="2106265"/>
                </a:cubicBezTo>
                <a:cubicBezTo>
                  <a:pt x="11552" y="1897272"/>
                  <a:pt x="-9167" y="1726905"/>
                  <a:pt x="0" y="1504482"/>
                </a:cubicBezTo>
                <a:cubicBezTo>
                  <a:pt x="9167" y="1282059"/>
                  <a:pt x="10972" y="1160784"/>
                  <a:pt x="0" y="902700"/>
                </a:cubicBezTo>
                <a:close/>
              </a:path>
            </a:pathLst>
          </a:custGeom>
          <a:gradFill>
            <a:gsLst>
              <a:gs pos="0">
                <a:srgbClr val="000000">
                  <a:alpha val="0"/>
                </a:srgbClr>
              </a:gs>
              <a:gs pos="20000">
                <a:srgbClr val="000000">
                  <a:alpha val="14509"/>
                </a:srgbClr>
              </a:gs>
              <a:gs pos="50000">
                <a:srgbClr val="000000">
                  <a:alpha val="29411"/>
                </a:srgbClr>
              </a:gs>
              <a:gs pos="80000">
                <a:srgbClr val="000000">
                  <a:alpha val="14509"/>
                </a:srgbClr>
              </a:gs>
              <a:gs pos="100000">
                <a:srgbClr val="000000">
                  <a:alpha val="0"/>
                </a:srgbClr>
              </a:gs>
            </a:gsLst>
            <a:lin ang="16200000" scaled="0"/>
          </a:gradFill>
          <a:ln cap="rnd" cmpd="sng" w="603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4" name="Google Shape;94;p7"/>
          <p:cNvSpPr txBox="1"/>
          <p:nvPr>
            <p:ph idx="1" type="subTitle"/>
          </p:nvPr>
        </p:nvSpPr>
        <p:spPr>
          <a:xfrm>
            <a:off x="1524001" y="2188172"/>
            <a:ext cx="9144000" cy="2321323"/>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100000"/>
              </a:lnSpc>
              <a:spcBef>
                <a:spcPts val="0"/>
              </a:spcBef>
              <a:spcAft>
                <a:spcPts val="0"/>
              </a:spcAft>
              <a:buClr>
                <a:schemeClr val="lt1"/>
              </a:buClr>
              <a:buSzPts val="2600"/>
              <a:buNone/>
            </a:pPr>
            <a:r>
              <a:rPr lang="en-US" sz="2600">
                <a:solidFill>
                  <a:schemeClr val="lt1"/>
                </a:solidFill>
                <a:latin typeface="Quattrocento Sans"/>
                <a:ea typeface="Quattrocento Sans"/>
                <a:cs typeface="Quattrocento Sans"/>
                <a:sym typeface="Quattrocento Sans"/>
              </a:rPr>
              <a:t>Stress is a natural reaction, and one which everyone experiences. It is a sign of discomfort towards a particular person or an incident.</a:t>
            </a:r>
            <a:endParaRPr sz="2600">
              <a:solidFill>
                <a:schemeClr val="lt1"/>
              </a:solidFill>
              <a:latin typeface="Quattrocento Sans"/>
              <a:ea typeface="Quattrocento Sans"/>
              <a:cs typeface="Quattrocento Sans"/>
              <a:sym typeface="Quattrocento Sans"/>
            </a:endParaRPr>
          </a:p>
          <a:p>
            <a:pPr indent="0" lvl="0" marL="0" rtl="0" algn="ctr">
              <a:lnSpc>
                <a:spcPct val="100000"/>
              </a:lnSpc>
              <a:spcBef>
                <a:spcPts val="1000"/>
              </a:spcBef>
              <a:spcAft>
                <a:spcPts val="0"/>
              </a:spcAft>
              <a:buClr>
                <a:schemeClr val="lt1"/>
              </a:buClr>
              <a:buSzPts val="2600"/>
              <a:buNone/>
            </a:pPr>
            <a:r>
              <a:rPr lang="en-US" sz="2600">
                <a:solidFill>
                  <a:schemeClr val="lt1"/>
                </a:solidFill>
                <a:latin typeface="Quattrocento Sans"/>
                <a:ea typeface="Quattrocento Sans"/>
                <a:cs typeface="Quattrocento Sans"/>
                <a:sym typeface="Quattrocento Sans"/>
              </a:rPr>
              <a:t>However we all have different expressions of stress.</a:t>
            </a:r>
            <a:endParaRPr sz="2600">
              <a:solidFill>
                <a:schemeClr val="lt1"/>
              </a:solidFill>
              <a:latin typeface="Quattrocento Sans"/>
              <a:ea typeface="Quattrocento Sans"/>
              <a:cs typeface="Quattrocento Sans"/>
              <a:sym typeface="Quattrocento Sans"/>
            </a:endParaRPr>
          </a:p>
          <a:p>
            <a:pPr indent="0" lvl="0" marL="0" rtl="0" algn="ctr">
              <a:lnSpc>
                <a:spcPct val="100000"/>
              </a:lnSpc>
              <a:spcBef>
                <a:spcPts val="1000"/>
              </a:spcBef>
              <a:spcAft>
                <a:spcPts val="0"/>
              </a:spcAft>
              <a:buClr>
                <a:schemeClr val="dk1"/>
              </a:buClr>
              <a:buSzPts val="1300"/>
              <a:buNone/>
            </a:pPr>
            <a:br>
              <a:rPr lang="en-US" sz="1300"/>
            </a:br>
            <a:endParaRPr sz="1300">
              <a:solidFill>
                <a:schemeClr val="lt1"/>
              </a:solidFill>
            </a:endParaRPr>
          </a:p>
        </p:txBody>
      </p:sp>
      <p:sp>
        <p:nvSpPr>
          <p:cNvPr id="95" name="Google Shape;95;p7"/>
          <p:cNvSpPr/>
          <p:nvPr/>
        </p:nvSpPr>
        <p:spPr>
          <a:xfrm>
            <a:off x="3974206" y="441942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cap="rnd"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C1EB"/>
        </a:solidFill>
      </p:bgPr>
    </p:bg>
    <p:spTree>
      <p:nvGrpSpPr>
        <p:cNvPr id="100" name="Shape 100"/>
        <p:cNvGrpSpPr/>
        <p:nvPr/>
      </p:nvGrpSpPr>
      <p:grpSpPr>
        <a:xfrm>
          <a:off x="0" y="0"/>
          <a:ext cx="0" cy="0"/>
          <a:chOff x="0" y="0"/>
          <a:chExt cx="0" cy="0"/>
        </a:xfrm>
      </p:grpSpPr>
      <p:sp>
        <p:nvSpPr>
          <p:cNvPr id="101" name="Google Shape;101;p8"/>
          <p:cNvSpPr txBox="1"/>
          <p:nvPr>
            <p:ph type="ctrTitle"/>
          </p:nvPr>
        </p:nvSpPr>
        <p:spPr>
          <a:xfrm>
            <a:off x="841248" y="448056"/>
            <a:ext cx="10515600" cy="406908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9600"/>
              <a:buFont typeface="Arial"/>
              <a:buNone/>
            </a:pPr>
            <a:r>
              <a:rPr lang="en-US"/>
              <a:t>Stress REACTIONs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6" name="Shape 106"/>
        <p:cNvGrpSpPr/>
        <p:nvPr/>
      </p:nvGrpSpPr>
      <p:grpSpPr>
        <a:xfrm>
          <a:off x="0" y="0"/>
          <a:ext cx="0" cy="0"/>
          <a:chOff x="0" y="0"/>
          <a:chExt cx="0" cy="0"/>
        </a:xfrm>
      </p:grpSpPr>
      <p:sp>
        <p:nvSpPr>
          <p:cNvPr id="107" name="Google Shape;107;p9"/>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8" name="Google Shape;108;p9"/>
          <p:cNvSpPr txBox="1"/>
          <p:nvPr>
            <p:ph idx="1" type="subTitle"/>
          </p:nvPr>
        </p:nvSpPr>
        <p:spPr>
          <a:xfrm>
            <a:off x="535435" y="919953"/>
            <a:ext cx="5341520" cy="323246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600"/>
              <a:buNone/>
            </a:pPr>
            <a:r>
              <a:rPr b="1" lang="en-US" sz="2600">
                <a:latin typeface="Quattrocento Sans"/>
                <a:ea typeface="Quattrocento Sans"/>
                <a:cs typeface="Quattrocento Sans"/>
                <a:sym typeface="Quattrocento Sans"/>
              </a:rPr>
              <a:t>There are common and severe expressions of stress. Stress can be expressed through</a:t>
            </a:r>
            <a:endParaRPr sz="2600">
              <a:latin typeface="Quattrocento Sans"/>
              <a:ea typeface="Quattrocento Sans"/>
              <a:cs typeface="Quattrocento Sans"/>
              <a:sym typeface="Quattrocento Sans"/>
            </a:endParaRPr>
          </a:p>
          <a:p>
            <a:pPr indent="-285750" lvl="0" marL="285750" rtl="0" algn="l">
              <a:lnSpc>
                <a:spcPct val="100000"/>
              </a:lnSpc>
              <a:spcBef>
                <a:spcPts val="1000"/>
              </a:spcBef>
              <a:spcAft>
                <a:spcPts val="0"/>
              </a:spcAft>
              <a:buClr>
                <a:schemeClr val="dk1"/>
              </a:buClr>
              <a:buSzPts val="2600"/>
              <a:buFont typeface="Arial"/>
              <a:buChar char="•"/>
            </a:pPr>
            <a:r>
              <a:rPr b="1" lang="en-US" sz="2600">
                <a:latin typeface="Quattrocento Sans"/>
                <a:ea typeface="Quattrocento Sans"/>
                <a:cs typeface="Quattrocento Sans"/>
                <a:sym typeface="Quattrocento Sans"/>
              </a:rPr>
              <a:t>Physical</a:t>
            </a:r>
            <a:endParaRPr/>
          </a:p>
          <a:p>
            <a:pPr indent="-285750" lvl="0" marL="285750" rtl="0" algn="l">
              <a:lnSpc>
                <a:spcPct val="100000"/>
              </a:lnSpc>
              <a:spcBef>
                <a:spcPts val="1000"/>
              </a:spcBef>
              <a:spcAft>
                <a:spcPts val="0"/>
              </a:spcAft>
              <a:buClr>
                <a:schemeClr val="dk1"/>
              </a:buClr>
              <a:buSzPts val="2600"/>
              <a:buFont typeface="Arial"/>
              <a:buChar char="•"/>
            </a:pPr>
            <a:r>
              <a:rPr b="1" lang="en-US" sz="2600">
                <a:latin typeface="Quattrocento Sans"/>
                <a:ea typeface="Quattrocento Sans"/>
                <a:cs typeface="Quattrocento Sans"/>
                <a:sym typeface="Quattrocento Sans"/>
              </a:rPr>
              <a:t>Mental</a:t>
            </a:r>
            <a:endParaRPr/>
          </a:p>
          <a:p>
            <a:pPr indent="-285750" lvl="0" marL="285750" rtl="0" algn="l">
              <a:lnSpc>
                <a:spcPct val="100000"/>
              </a:lnSpc>
              <a:spcBef>
                <a:spcPts val="1000"/>
              </a:spcBef>
              <a:spcAft>
                <a:spcPts val="0"/>
              </a:spcAft>
              <a:buClr>
                <a:schemeClr val="dk1"/>
              </a:buClr>
              <a:buSzPts val="2600"/>
              <a:buFont typeface="Arial"/>
              <a:buChar char="•"/>
            </a:pPr>
            <a:r>
              <a:rPr b="1" lang="en-US" sz="2600">
                <a:latin typeface="Quattrocento Sans"/>
                <a:ea typeface="Quattrocento Sans"/>
                <a:cs typeface="Quattrocento Sans"/>
                <a:sym typeface="Quattrocento Sans"/>
              </a:rPr>
              <a:t>Emotional </a:t>
            </a:r>
            <a:endParaRPr/>
          </a:p>
          <a:p>
            <a:pPr indent="-285750" lvl="0" marL="285750" rtl="0" algn="l">
              <a:lnSpc>
                <a:spcPct val="100000"/>
              </a:lnSpc>
              <a:spcBef>
                <a:spcPts val="1000"/>
              </a:spcBef>
              <a:spcAft>
                <a:spcPts val="0"/>
              </a:spcAft>
              <a:buClr>
                <a:schemeClr val="dk1"/>
              </a:buClr>
              <a:buSzPts val="2600"/>
              <a:buFont typeface="Arial"/>
              <a:buChar char="•"/>
            </a:pPr>
            <a:r>
              <a:rPr b="1" lang="en-US" sz="2600">
                <a:latin typeface="Quattrocento Sans"/>
                <a:ea typeface="Quattrocento Sans"/>
                <a:cs typeface="Quattrocento Sans"/>
                <a:sym typeface="Quattrocento Sans"/>
              </a:rPr>
              <a:t>Behavioural</a:t>
            </a:r>
            <a:endParaRPr/>
          </a:p>
          <a:p>
            <a:pPr indent="0" lvl="0" marL="0" rtl="0" algn="l">
              <a:lnSpc>
                <a:spcPct val="100000"/>
              </a:lnSpc>
              <a:spcBef>
                <a:spcPts val="1000"/>
              </a:spcBef>
              <a:spcAft>
                <a:spcPts val="0"/>
              </a:spcAft>
              <a:buClr>
                <a:schemeClr val="dk1"/>
              </a:buClr>
              <a:buSzPts val="700"/>
              <a:buNone/>
            </a:pPr>
            <a:r>
              <a:t/>
            </a:r>
            <a:endParaRPr b="1" sz="700"/>
          </a:p>
        </p:txBody>
      </p:sp>
      <p:sp>
        <p:nvSpPr>
          <p:cNvPr id="109" name="Google Shape;109;p9"/>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chemeClr val="accent1"/>
          </a:solidFill>
          <a:ln cap="rnd"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silhouette of a person&#10;&#10;Description automatically generated" id="110" name="Google Shape;110;p9"/>
          <p:cNvPicPr preferRelativeResize="0"/>
          <p:nvPr/>
        </p:nvPicPr>
        <p:blipFill rotWithShape="1">
          <a:blip r:embed="rId3">
            <a:alphaModFix/>
          </a:blip>
          <a:srcRect b="-3" l="0" r="-3" t="429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ketchyVTI">
  <a:themeElements>
    <a:clrScheme name="SketchyVTI">
      <a:dk1>
        <a:srgbClr val="000000"/>
      </a:dk1>
      <a:lt1>
        <a:srgbClr val="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2021-08-06T02:47:06Z</dcterms:created>
  <dc:creator>TUCKER Maya</dc:creator>
</cp:coreProperties>
</file>