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6858000" cx="12192000"/>
  <p:notesSz cx="6858000" cy="9144000"/>
  <p:embeddedFontLst>
    <p:embeddedFont>
      <p:font typeface="Quattrocento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7" roundtripDataSignature="AMtx7mhPdiPeyxBjQHGajSX53nAgYcDL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QuattrocentoSans-bold.fntdata"/><Relationship Id="rId63" Type="http://schemas.openxmlformats.org/officeDocument/2006/relationships/font" Target="fonts/QuattrocentoSans-regular.fntdata"/><Relationship Id="rId22" Type="http://schemas.openxmlformats.org/officeDocument/2006/relationships/slide" Target="slides/slide16.xml"/><Relationship Id="rId66" Type="http://schemas.openxmlformats.org/officeDocument/2006/relationships/font" Target="fonts/QuattrocentoSans-boldItalic.fntdata"/><Relationship Id="rId21" Type="http://schemas.openxmlformats.org/officeDocument/2006/relationships/slide" Target="slides/slide15.xml"/><Relationship Id="rId65" Type="http://schemas.openxmlformats.org/officeDocument/2006/relationships/font" Target="fonts/QuattrocentoSans-italic.fntdata"/><Relationship Id="rId24" Type="http://schemas.openxmlformats.org/officeDocument/2006/relationships/slide" Target="slides/slide18.xml"/><Relationship Id="rId23" Type="http://schemas.openxmlformats.org/officeDocument/2006/relationships/slide" Target="slides/slide17.xml"/><Relationship Id="rId67" Type="http://customschemas.google.com/relationships/presentationmetadata" Target="meta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sychosocialskills.teachable.com/" TargetMode="External"/><Relationship Id="rId3" Type="http://schemas.openxmlformats.org/officeDocument/2006/relationships/hyperlink" Target="https://app.mhpss.net/resource/basic-psychosocial-skills-a-guide-for-covid-" TargetMode="External"/><Relationship Id="rId4" Type="http://schemas.openxmlformats.org/officeDocument/2006/relationships/hyperlink" Target="https://creativecommons.org/licenses/by-nc-sa/3.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GB" sz="1200">
                <a:solidFill>
                  <a:schemeClr val="dk1"/>
                </a:solidFill>
                <a:latin typeface="Calibri"/>
                <a:ea typeface="Calibri"/>
                <a:cs typeface="Calibri"/>
                <a:sym typeface="Calibri"/>
              </a:rPr>
              <a:t>This short course on Basic Psychosocial Skills was developed for people who are providing frontline services in Myanmar.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23" name="Google Shape;12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How you present yourself in everyday interactions can have an impact on how people respond to you</a:t>
            </a:r>
            <a:endParaRPr b="0"/>
          </a:p>
          <a:p>
            <a:pPr indent="0" lvl="0" marL="0" rtl="0" algn="l">
              <a:lnSpc>
                <a:spcPct val="100000"/>
              </a:lnSpc>
              <a:spcBef>
                <a:spcPts val="0"/>
              </a:spcBef>
              <a:spcAft>
                <a:spcPts val="0"/>
              </a:spcAft>
              <a:buSzPts val="1400"/>
              <a:buNone/>
            </a:pPr>
            <a:br>
              <a:rPr lang="en-GB"/>
            </a:br>
            <a:endParaRPr/>
          </a:p>
        </p:txBody>
      </p:sp>
      <p:sp>
        <p:nvSpPr>
          <p:cNvPr id="201" name="Google Shape;2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People’s response towards you depends on whether</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you seem trustworthy</a:t>
            </a:r>
            <a:endParaRPr/>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Whether they feel comfortable in talking to you</a:t>
            </a:r>
            <a:endParaRPr/>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And whether you and the person you are helping are in a supportive environment</a:t>
            </a:r>
            <a:endParaRPr/>
          </a:p>
          <a:p>
            <a:pPr indent="0" lvl="0" marL="0" rtl="0" algn="l">
              <a:lnSpc>
                <a:spcPct val="100000"/>
              </a:lnSpc>
              <a:spcBef>
                <a:spcPts val="0"/>
              </a:spcBef>
              <a:spcAft>
                <a:spcPts val="0"/>
              </a:spcAft>
              <a:buSzPts val="1400"/>
              <a:buNone/>
            </a:pPr>
            <a:r>
              <a:t/>
            </a:r>
            <a:endParaRPr/>
          </a:p>
        </p:txBody>
      </p:sp>
      <p:sp>
        <p:nvSpPr>
          <p:cNvPr id="210" name="Google Shape;21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So, What do you have to do first when you are supporting someone in distress?</a:t>
            </a:r>
            <a:endParaRPr/>
          </a:p>
        </p:txBody>
      </p:sp>
      <p:sp>
        <p:nvSpPr>
          <p:cNvPr id="221" name="Google Shape;22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Trust helps us to interact with people we come across in our daily lives. For a person to feel supported by you, they first need to trust you and feel comfortable with you.</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To build trust and comfort, you could begin the conversation in a respectful and humble manner.</a:t>
            </a:r>
            <a:endParaRPr b="0"/>
          </a:p>
          <a:p>
            <a:pPr indent="0" lvl="0" marL="0" rtl="0" algn="l">
              <a:lnSpc>
                <a:spcPct val="100000"/>
              </a:lnSpc>
              <a:spcBef>
                <a:spcPts val="0"/>
              </a:spcBef>
              <a:spcAft>
                <a:spcPts val="0"/>
              </a:spcAft>
              <a:buSzPts val="1400"/>
              <a:buNone/>
            </a:pPr>
            <a:br>
              <a:rPr b="0" lang="en-GB"/>
            </a:br>
            <a:endParaRPr/>
          </a:p>
        </p:txBody>
      </p:sp>
      <p:sp>
        <p:nvSpPr>
          <p:cNvPr id="230" name="Google Shape;23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Being respectful is a useful approach to take. This might even help to ease a tense situation. Someone who is aggressive or confused may feel comfortable talking to you when you show respect.</a:t>
            </a:r>
            <a:endParaRPr b="0"/>
          </a:p>
          <a:p>
            <a:pPr indent="0" lvl="0" marL="0" rtl="0" algn="l">
              <a:lnSpc>
                <a:spcPct val="100000"/>
              </a:lnSpc>
              <a:spcBef>
                <a:spcPts val="0"/>
              </a:spcBef>
              <a:spcAft>
                <a:spcPts val="0"/>
              </a:spcAft>
              <a:buSzPts val="1400"/>
              <a:buNone/>
            </a:pPr>
            <a:br>
              <a:rPr lang="en-GB"/>
            </a:br>
            <a:endParaRPr/>
          </a:p>
        </p:txBody>
      </p:sp>
      <p:sp>
        <p:nvSpPr>
          <p:cNvPr id="240" name="Google Shape;24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Here are some do’s and don’ts that you can observe for better communication when supporting others.</a:t>
            </a:r>
            <a:endParaRPr b="0"/>
          </a:p>
          <a:p>
            <a:pPr indent="0" lvl="0" marL="0" rtl="0" algn="l">
              <a:lnSpc>
                <a:spcPct val="100000"/>
              </a:lnSpc>
              <a:spcBef>
                <a:spcPts val="0"/>
              </a:spcBef>
              <a:spcAft>
                <a:spcPts val="0"/>
              </a:spcAft>
              <a:buSzPts val="1400"/>
              <a:buNone/>
            </a:pPr>
            <a:br>
              <a:rPr lang="en-GB"/>
            </a:br>
            <a:endParaRPr/>
          </a:p>
        </p:txBody>
      </p:sp>
      <p:sp>
        <p:nvSpPr>
          <p:cNvPr id="249" name="Google Shape;24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Keep an open and relaxed posture, and don’t cross your arms or be uncomfortable</a:t>
            </a:r>
            <a:endParaRPr/>
          </a:p>
        </p:txBody>
      </p:sp>
      <p:sp>
        <p:nvSpPr>
          <p:cNvPr id="257" name="Google Shape;25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Look at the person when you speak with them and don’t look away or down at the floor or at your phone</a:t>
            </a:r>
            <a:endParaRPr/>
          </a:p>
        </p:txBody>
      </p:sp>
      <p:sp>
        <p:nvSpPr>
          <p:cNvPr id="267" name="Google Shape;26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Use culturally appropriate eye contact to support the person to feel relaxed and heard. Don’t use culturally inappropriate eye contact, e.g. stare at the person</a:t>
            </a:r>
            <a:endParaRPr/>
          </a:p>
        </p:txBody>
      </p:sp>
      <p:sp>
        <p:nvSpPr>
          <p:cNvPr id="277" name="Google Shape;27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Clearly introduce yourself, say your name and your role in simple and clear language without using technical words. With children, use child-friendly words particularly for girls and boys at risk</a:t>
            </a:r>
            <a:endParaRPr/>
          </a:p>
          <a:p>
            <a:pPr indent="0" lvl="0" marL="0" rtl="0" algn="l">
              <a:lnSpc>
                <a:spcPct val="100000"/>
              </a:lnSpc>
              <a:spcBef>
                <a:spcPts val="0"/>
              </a:spcBef>
              <a:spcAft>
                <a:spcPts val="0"/>
              </a:spcAft>
              <a:buSzPts val="1400"/>
              <a:buNone/>
            </a:pPr>
            <a:r>
              <a:rPr lang="en-GB"/>
              <a:t>Don’t assume that the person will know who you are or what your role is in the response.</a:t>
            </a:r>
            <a:endParaRPr/>
          </a:p>
        </p:txBody>
      </p:sp>
      <p:sp>
        <p:nvSpPr>
          <p:cNvPr id="287" name="Google Shape;28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eb2513ad9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eb2513ad9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i="1" lang="en-GB" sz="1100">
                <a:solidFill>
                  <a:srgbClr val="222222"/>
                </a:solidFill>
                <a:highlight>
                  <a:srgbClr val="FFFFFF"/>
                </a:highlight>
                <a:latin typeface="Arial"/>
                <a:ea typeface="Arial"/>
                <a:cs typeface="Arial"/>
                <a:sym typeface="Arial"/>
              </a:rPr>
              <a:t>This course is an adaptation of the online course “Basic Psychosocial Skills: a short course for First Responders in Sri Lanka” produced by The Asia Foundation and The Good Practice Group, with support from the Lotus Circle. The content for the Sri Lanka course (</a:t>
            </a:r>
            <a:r>
              <a:rPr i="1" lang="en-GB"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https://psychosocialskills.teachable.com/</a:t>
            </a:r>
            <a:r>
              <a:rPr i="1" lang="en-GB" sz="1100">
                <a:solidFill>
                  <a:srgbClr val="222222"/>
                </a:solidFill>
                <a:highlight>
                  <a:srgbClr val="FFFFFF"/>
                </a:highlight>
                <a:latin typeface="Arial"/>
                <a:ea typeface="Arial"/>
                <a:cs typeface="Arial"/>
                <a:sym typeface="Arial"/>
              </a:rPr>
              <a:t>) was adapted from the Inter-Agency Standing Committee publication “Basic Psychosocial Skills: A Guide for COVID-19 Responders”.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GB" sz="1100">
                <a:solidFill>
                  <a:srgbClr val="222222"/>
                </a:solidFill>
                <a:highlight>
                  <a:srgbClr val="FFFFFF"/>
                </a:highlight>
                <a:latin typeface="Arial"/>
                <a:ea typeface="Arial"/>
                <a:cs typeface="Arial"/>
                <a:sym typeface="Arial"/>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a:t>
            </a:r>
            <a:r>
              <a:rPr i="1" lang="en-GB" sz="11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https://app.mhpss.net/resource/basic-psychosocial-skills-a-guide-for-covid-</a:t>
            </a:r>
            <a:r>
              <a:rPr i="1" lang="en-GB" sz="1100">
                <a:solidFill>
                  <a:srgbClr val="222222"/>
                </a:solidFill>
                <a:highlight>
                  <a:srgbClr val="FFFFFF"/>
                </a:highlight>
                <a:latin typeface="Arial"/>
                <a:ea typeface="Arial"/>
                <a:cs typeface="Arial"/>
                <a:sym typeface="Arial"/>
              </a:rPr>
              <a:t>19-responders</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GB" sz="1100">
                <a:solidFill>
                  <a:srgbClr val="222222"/>
                </a:solidFill>
                <a:highlight>
                  <a:srgbClr val="FFFFFF"/>
                </a:highlight>
                <a:latin typeface="Arial"/>
                <a:ea typeface="Arial"/>
                <a:cs typeface="Arial"/>
                <a:sym typeface="Arial"/>
              </a:rPr>
              <a:t>This translation/adaptation is published under the same license as the original publication and the subsequent adaptation: CC BY-NC-SA 3.0 IGO (</a:t>
            </a:r>
            <a:r>
              <a:rPr i="1" lang="en-GB" sz="11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https://creativecommons.org/licenses/by-nc-sa/3.0/</a:t>
            </a:r>
            <a:r>
              <a:rPr i="1" lang="en-GB" sz="1100">
                <a:solidFill>
                  <a:srgbClr val="222222"/>
                </a:solidFill>
                <a:highlight>
                  <a:srgbClr val="FFFFFF"/>
                </a:highlight>
                <a:latin typeface="Arial"/>
                <a:ea typeface="Arial"/>
                <a:cs typeface="Arial"/>
                <a:sym typeface="Arial"/>
              </a:rPr>
              <a:t>)</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GB" sz="1100">
                <a:solidFill>
                  <a:srgbClr val="222222"/>
                </a:solidFill>
                <a:highlight>
                  <a:srgbClr val="FFFFFF"/>
                </a:highlight>
                <a:latin typeface="Arial"/>
                <a:ea typeface="Arial"/>
                <a:cs typeface="Arial"/>
                <a:sym typeface="Arial"/>
              </a:rPr>
              <a:t>Pictures included in this training have been provided by UNFPA Myanmar</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1" name="Google Shape;131;geb2513ad9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Maintain a calm and soft tone of voice with a moderate volume and don’t shout or speak very quickly. Many people in a crisis situation can experience distress which often makes it hard for them to understand what is happening and can be more confused then in normal situations. Be patient with them and make sure they are understanding what you are saying. </a:t>
            </a:r>
            <a:endParaRPr/>
          </a:p>
        </p:txBody>
      </p:sp>
      <p:sp>
        <p:nvSpPr>
          <p:cNvPr id="297" name="Google Shape;29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If the person cannot see your face, try to have a photo of yourself attached onto your clothing (e.g. if you are using personal protective equipment (PPE) like a mask)</a:t>
            </a:r>
            <a:endParaRPr/>
          </a:p>
          <a:p>
            <a:pPr indent="0" lvl="0" marL="0" rtl="0" algn="l">
              <a:lnSpc>
                <a:spcPct val="100000"/>
              </a:lnSpc>
              <a:spcBef>
                <a:spcPts val="0"/>
              </a:spcBef>
              <a:spcAft>
                <a:spcPts val="0"/>
              </a:spcAft>
              <a:buSzPts val="1400"/>
              <a:buNone/>
            </a:pPr>
            <a:r>
              <a:rPr lang="en-GB"/>
              <a:t>Do not assume that the person knows what you look like if you are wearing a PPE (e.g. a mask), or that the person will feel comfortable speaking to you when they don’t know what you look like.</a:t>
            </a:r>
            <a:endParaRPr/>
          </a:p>
        </p:txBody>
      </p:sp>
      <p:sp>
        <p:nvSpPr>
          <p:cNvPr id="307" name="Google Shape;3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latin typeface="Calibri"/>
                <a:ea typeface="Calibri"/>
                <a:cs typeface="Calibri"/>
                <a:sym typeface="Calibri"/>
              </a:rPr>
              <a:t>Ensure that they are comfortable speaking with you, e.g. a man might say  “Are you comfortable speaking to me ? If you would like to speak to a woman, I can arrange for my colleague to speak with you instead”</a:t>
            </a:r>
            <a:endParaRPr/>
          </a:p>
          <a:p>
            <a:pPr indent="0" lvl="0" marL="0" marR="0" rtl="0" algn="l">
              <a:lnSpc>
                <a:spcPct val="100000"/>
              </a:lnSpc>
              <a:spcBef>
                <a:spcPts val="0"/>
              </a:spcBef>
              <a:spcAft>
                <a:spcPts val="0"/>
              </a:spcAft>
              <a:buClr>
                <a:schemeClr val="dk1"/>
              </a:buClr>
              <a:buSzPts val="1200"/>
              <a:buFont typeface="Calibri"/>
              <a:buNone/>
            </a:pPr>
            <a:r>
              <a:rPr lang="en-GB"/>
              <a:t>Don’t assume the person is comfortable speaking to you</a:t>
            </a:r>
            <a:endParaRPr/>
          </a:p>
          <a:p>
            <a:pPr indent="0" lvl="0" marL="0" rtl="0" algn="l">
              <a:lnSpc>
                <a:spcPct val="100000"/>
              </a:lnSpc>
              <a:spcBef>
                <a:spcPts val="0"/>
              </a:spcBef>
              <a:spcAft>
                <a:spcPts val="0"/>
              </a:spcAft>
              <a:buSzPts val="1400"/>
              <a:buNone/>
            </a:pPr>
            <a:r>
              <a:t/>
            </a:r>
            <a:endParaRPr/>
          </a:p>
        </p:txBody>
      </p:sp>
      <p:sp>
        <p:nvSpPr>
          <p:cNvPr id="317" name="Google Shape;31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Quattrocento Sans"/>
              <a:buNone/>
            </a:pPr>
            <a:r>
              <a:rPr b="1" lang="en-GB">
                <a:latin typeface="Quattrocento Sans"/>
                <a:ea typeface="Quattrocento Sans"/>
                <a:cs typeface="Quattrocento Sans"/>
                <a:sym typeface="Quattrocento Sans"/>
              </a:rPr>
              <a:t>If someone speaks a different language from you try to access an interpreter to support them better  (only use a family member as a last resort if there is no other option available and if doing so request that they interpret everything the person says without omitting details)</a:t>
            </a:r>
            <a:endParaRPr b="1">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GB"/>
              <a:t>And </a:t>
            </a:r>
            <a:r>
              <a:rPr lang="en-GB" sz="1200"/>
              <a:t>Don’t assume that the person speaks the same language as you (prepare ahead by having an interpreter with you when you go into a helping situation)</a:t>
            </a:r>
            <a:endParaRPr sz="1200"/>
          </a:p>
          <a:p>
            <a:pPr indent="0" lvl="0" marL="0" rtl="0" algn="l">
              <a:lnSpc>
                <a:spcPct val="100000"/>
              </a:lnSpc>
              <a:spcBef>
                <a:spcPts val="0"/>
              </a:spcBef>
              <a:spcAft>
                <a:spcPts val="0"/>
              </a:spcAft>
              <a:buSzPts val="1400"/>
              <a:buNone/>
            </a:pPr>
            <a:r>
              <a:t/>
            </a:r>
            <a:endParaRPr/>
          </a:p>
        </p:txBody>
      </p:sp>
      <p:sp>
        <p:nvSpPr>
          <p:cNvPr id="327" name="Google Shape;32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Always </a:t>
            </a:r>
            <a:r>
              <a:rPr b="1" lang="en-GB" sz="1200">
                <a:solidFill>
                  <a:schemeClr val="dk1"/>
                </a:solidFill>
                <a:latin typeface="Quattrocento Sans"/>
                <a:ea typeface="Quattrocento Sans"/>
                <a:cs typeface="Quattrocento Sans"/>
                <a:sym typeface="Quattrocento Sans"/>
              </a:rPr>
              <a:t>Maintain physical distance to reduce COVID-19 infection and explain why, e.g. meet in a large room, through a screen or over the phone.</a:t>
            </a:r>
            <a:endParaRPr/>
          </a:p>
          <a:p>
            <a:pPr indent="0" lvl="0" marL="0" marR="0" rtl="0" algn="l">
              <a:lnSpc>
                <a:spcPct val="100000"/>
              </a:lnSpc>
              <a:spcBef>
                <a:spcPts val="0"/>
              </a:spcBef>
              <a:spcAft>
                <a:spcPts val="0"/>
              </a:spcAft>
              <a:buClr>
                <a:schemeClr val="dk1"/>
              </a:buClr>
              <a:buSzPts val="1200"/>
              <a:buFont typeface="Calibri"/>
              <a:buNone/>
            </a:pPr>
            <a:r>
              <a:rPr lang="en-GB" sz="1200"/>
              <a:t>Don’t put yourself or others at risk of COVID-19 infection by ignoring physical distancing rules</a:t>
            </a:r>
            <a:endParaRPr/>
          </a:p>
          <a:p>
            <a:pPr indent="0" lvl="0" marL="0" rtl="0" algn="l">
              <a:lnSpc>
                <a:spcPct val="100000"/>
              </a:lnSpc>
              <a:spcBef>
                <a:spcPts val="0"/>
              </a:spcBef>
              <a:spcAft>
                <a:spcPts val="0"/>
              </a:spcAft>
              <a:buSzPts val="1400"/>
              <a:buNone/>
            </a:pPr>
            <a:r>
              <a:t/>
            </a:r>
            <a:endParaRPr/>
          </a:p>
        </p:txBody>
      </p:sp>
      <p:sp>
        <p:nvSpPr>
          <p:cNvPr id="338" name="Google Shape;33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Let us look at how supportive communication can be done through listening.</a:t>
            </a:r>
            <a:endParaRPr/>
          </a:p>
          <a:p>
            <a:pPr indent="0" lvl="0" marL="0" rtl="0" algn="l">
              <a:lnSpc>
                <a:spcPct val="100000"/>
              </a:lnSpc>
              <a:spcBef>
                <a:spcPts val="0"/>
              </a:spcBef>
              <a:spcAft>
                <a:spcPts val="0"/>
              </a:spcAft>
              <a:buSzPts val="1400"/>
              <a:buNone/>
            </a:pPr>
            <a:r>
              <a:t/>
            </a:r>
            <a:endParaRPr/>
          </a:p>
        </p:txBody>
      </p:sp>
      <p:sp>
        <p:nvSpPr>
          <p:cNvPr id="348" name="Google Shape;34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This section will focus on how you can support others through active listening</a:t>
            </a:r>
            <a:endParaRPr b="0"/>
          </a:p>
          <a:p>
            <a:pPr indent="0" lvl="0" marL="0" rtl="0" algn="l">
              <a:lnSpc>
                <a:spcPct val="100000"/>
              </a:lnSpc>
              <a:spcBef>
                <a:spcPts val="0"/>
              </a:spcBef>
              <a:spcAft>
                <a:spcPts val="0"/>
              </a:spcAft>
              <a:buSzPts val="1400"/>
              <a:buNone/>
            </a:pPr>
            <a:br>
              <a:rPr lang="en-GB"/>
            </a:br>
            <a:endParaRPr/>
          </a:p>
        </p:txBody>
      </p:sp>
      <p:sp>
        <p:nvSpPr>
          <p:cNvPr id="356" name="Google Shape;35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Listening is the most important part of supportive communication.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When helping someone, you might feel tempted to offer advice immediately, but rather than doing this, allow people to speak in their own time and listen carefully. This way you will be able to truly understand their situation and needs, support them to feel calm and be able to help them in the most effective way. </a:t>
            </a:r>
            <a:endParaRPr b="0"/>
          </a:p>
          <a:p>
            <a:pPr indent="0" lvl="0" marL="0" rtl="0" algn="l">
              <a:lnSpc>
                <a:spcPct val="100000"/>
              </a:lnSpc>
              <a:spcBef>
                <a:spcPts val="0"/>
              </a:spcBef>
              <a:spcAft>
                <a:spcPts val="0"/>
              </a:spcAft>
              <a:buSzPts val="1400"/>
              <a:buNone/>
            </a:pPr>
            <a:br>
              <a:rPr lang="en-GB"/>
            </a:br>
            <a:endParaRPr/>
          </a:p>
        </p:txBody>
      </p:sp>
      <p:sp>
        <p:nvSpPr>
          <p:cNvPr id="363" name="Google Shape;36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To support someone in distress, you need to learn to listen. And listening is done…..</a:t>
            </a:r>
            <a:endParaRPr b="0"/>
          </a:p>
          <a:p>
            <a:pPr indent="0" lvl="0" marL="0" rtl="0" algn="l">
              <a:lnSpc>
                <a:spcPct val="100000"/>
              </a:lnSpc>
              <a:spcBef>
                <a:spcPts val="0"/>
              </a:spcBef>
              <a:spcAft>
                <a:spcPts val="0"/>
              </a:spcAft>
              <a:buSzPts val="1400"/>
              <a:buNone/>
            </a:pPr>
            <a:br>
              <a:rPr lang="en-GB"/>
            </a:br>
            <a:endParaRPr/>
          </a:p>
        </p:txBody>
      </p:sp>
      <p:sp>
        <p:nvSpPr>
          <p:cNvPr id="370" name="Google Shape;37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By giving the person your Undivided Attention</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Sometimes you might hear what someone is saying, but not really listen to the person.</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 very simple example of this is when you speak to your friend on the phone while the TV is on in the background. You might miss parts of what your friend is saying because your attention is also on the TV. But there are times, perhaps when the conversation is more important, that you turn off the TV to give your full attention to your friend’s story. This is undivided attention.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As a first responder, when you’re helping someone in distress it is very important that you practise the skill of undivided attention as it will help the person trust you and allow you to understand their experience. </a:t>
            </a:r>
            <a:endParaRPr b="0"/>
          </a:p>
          <a:p>
            <a:pPr indent="0" lvl="0" marL="0" rtl="0" algn="l">
              <a:lnSpc>
                <a:spcPct val="100000"/>
              </a:lnSpc>
              <a:spcBef>
                <a:spcPts val="0"/>
              </a:spcBef>
              <a:spcAft>
                <a:spcPts val="0"/>
              </a:spcAft>
              <a:buSzPts val="1400"/>
              <a:buNone/>
            </a:pPr>
            <a:br>
              <a:rPr lang="en-GB"/>
            </a:br>
            <a:endParaRPr/>
          </a:p>
        </p:txBody>
      </p:sp>
      <p:sp>
        <p:nvSpPr>
          <p:cNvPr id="378" name="Google Shape;37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sz="1200">
                <a:solidFill>
                  <a:schemeClr val="dk1"/>
                </a:solidFill>
                <a:latin typeface="Calibri"/>
                <a:ea typeface="Calibri"/>
                <a:cs typeface="Calibri"/>
                <a:sym typeface="Calibri"/>
              </a:rPr>
              <a:t>This course consists of five modules: Your Wellbeing, Supportive Communication in Everyday Interactions, Offering Practical Support, Supporting People who are Experiencing Stress and Helping People in Specific Situations.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GB"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b="1" lang="en-GB"/>
              <a:t>The topics explored in these modules are primarily designed to support frontline workers as these skills can also applied to community and personal crisis situations. </a:t>
            </a:r>
            <a:endParaRPr/>
          </a:p>
        </p:txBody>
      </p:sp>
      <p:sp>
        <p:nvSpPr>
          <p:cNvPr id="138" name="Google Shape;13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You also listen by truly hearing their concerns.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It is important that you pay attention to their concerns and what they are actually expereincing. You should avoid assuming their needs based on your own experience.</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To really understand what’s going on, it is important that you are patient and listen without judging the person with regard to what they should have done/not done. </a:t>
            </a:r>
            <a:endParaRPr b="0"/>
          </a:p>
          <a:p>
            <a:pPr indent="0" lvl="0" marL="0" rtl="0" algn="l">
              <a:lnSpc>
                <a:spcPct val="100000"/>
              </a:lnSpc>
              <a:spcBef>
                <a:spcPts val="0"/>
              </a:spcBef>
              <a:spcAft>
                <a:spcPts val="0"/>
              </a:spcAft>
              <a:buSzPts val="1400"/>
              <a:buNone/>
            </a:pPr>
            <a:br>
              <a:rPr lang="en-GB"/>
            </a:br>
            <a:endParaRPr/>
          </a:p>
        </p:txBody>
      </p:sp>
      <p:sp>
        <p:nvSpPr>
          <p:cNvPr id="386" name="Google Shape;38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And more importantly, you learn to listen with care, showing respect and being empathetic.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The ability to recognize and understand somebody’s feelings and emotions, allows oneself to show support to someone in distress. Being able to reflect to their emotions and feelings through your own words and actions is called ‘empathy’</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When you put yourself in the other person’s shoes and really understand what that person is feeling, you’re showing care and empathy towards that person. </a:t>
            </a:r>
            <a:br>
              <a:rPr b="0" i="0" lang="en-GB" sz="1200" u="none" strike="noStrike">
                <a:solidFill>
                  <a:schemeClr val="dk1"/>
                </a:solidFill>
                <a:latin typeface="Calibri"/>
                <a:ea typeface="Calibri"/>
                <a:cs typeface="Calibri"/>
                <a:sym typeface="Calibri"/>
              </a:rPr>
            </a:br>
            <a:r>
              <a:rPr b="0" i="0" lang="en-GB" sz="1200" u="none" strike="noStrike">
                <a:solidFill>
                  <a:schemeClr val="dk1"/>
                </a:solidFill>
                <a:latin typeface="Calibri"/>
                <a:ea typeface="Calibri"/>
                <a:cs typeface="Calibri"/>
                <a:sym typeface="Calibri"/>
              </a:rPr>
              <a:t>When you do this, it allows the other person to feel connected as you show them that you understand their emotions. This can help build trust between yourself and the person.</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As with any other communication skill, this too is one that can be acquired through practice.</a:t>
            </a:r>
            <a:endParaRPr b="0"/>
          </a:p>
          <a:p>
            <a:pPr indent="0" lvl="0" marL="0" rtl="0" algn="l">
              <a:lnSpc>
                <a:spcPct val="100000"/>
              </a:lnSpc>
              <a:spcBef>
                <a:spcPts val="0"/>
              </a:spcBef>
              <a:spcAft>
                <a:spcPts val="0"/>
              </a:spcAft>
              <a:buSzPts val="1400"/>
              <a:buNone/>
            </a:pPr>
            <a:br>
              <a:rPr lang="en-GB"/>
            </a:br>
            <a:endParaRPr/>
          </a:p>
        </p:txBody>
      </p:sp>
      <p:sp>
        <p:nvSpPr>
          <p:cNvPr id="394" name="Google Shape;39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Empathy can be shown through words and body language. </a:t>
            </a:r>
            <a:r>
              <a:rPr lang="en-GB"/>
              <a:t>Empathy is the ability to emotionally understand what other people feel, see things from their point of view, and imagine yourself in their place. It permits people to understand the emotions that others are feeling.</a:t>
            </a:r>
            <a:endParaRPr b="0"/>
          </a:p>
          <a:p>
            <a:pPr indent="0" lvl="0" marL="0" rtl="0" algn="l">
              <a:lnSpc>
                <a:spcPct val="100000"/>
              </a:lnSpc>
              <a:spcBef>
                <a:spcPts val="0"/>
              </a:spcBef>
              <a:spcAft>
                <a:spcPts val="0"/>
              </a:spcAft>
              <a:buSzPts val="1400"/>
              <a:buNone/>
            </a:pPr>
            <a:br>
              <a:rPr lang="en-GB"/>
            </a:br>
            <a:endParaRPr/>
          </a:p>
        </p:txBody>
      </p:sp>
      <p:sp>
        <p:nvSpPr>
          <p:cNvPr id="402" name="Google Shape;40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Think of a painful incident when your loved one or friend was crying and upset.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How did you show that you understand his/her emotions and feelings? This how you may have showed empathy through words.</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Showing empathy through words normalizes a person’s thoughts and feelings. </a:t>
            </a:r>
            <a:endParaRPr b="0"/>
          </a:p>
          <a:p>
            <a:pPr indent="0" lvl="0" marL="0" rtl="0" algn="l">
              <a:lnSpc>
                <a:spcPct val="100000"/>
              </a:lnSpc>
              <a:spcBef>
                <a:spcPts val="0"/>
              </a:spcBef>
              <a:spcAft>
                <a:spcPts val="0"/>
              </a:spcAft>
              <a:buSzPts val="1400"/>
              <a:buNone/>
            </a:pPr>
            <a:br>
              <a:rPr lang="en-GB"/>
            </a:br>
            <a:endParaRPr/>
          </a:p>
        </p:txBody>
      </p:sp>
      <p:sp>
        <p:nvSpPr>
          <p:cNvPr id="410" name="Google Shape;41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To show empathy using words,</a:t>
            </a:r>
            <a:endParaRPr b="0"/>
          </a:p>
          <a:p>
            <a:pPr indent="0" lvl="0" marL="0" rtl="0" algn="l">
              <a:lnSpc>
                <a:spcPct val="100000"/>
              </a:lnSpc>
              <a:spcBef>
                <a:spcPts val="0"/>
              </a:spcBef>
              <a:spcAft>
                <a:spcPts val="0"/>
              </a:spcAft>
              <a:buSzPts val="1400"/>
              <a:buNone/>
            </a:pPr>
            <a:r>
              <a:rPr b="0" i="1" lang="en-GB" sz="1200" u="none" strike="noStrike">
                <a:solidFill>
                  <a:schemeClr val="dk1"/>
                </a:solidFill>
                <a:latin typeface="Calibri"/>
                <a:ea typeface="Calibri"/>
                <a:cs typeface="Calibri"/>
                <a:sym typeface="Calibri"/>
              </a:rPr>
              <a:t>“I can see that you are ……… (the emotional state they are in) due to ………… (the reason they give)</a:t>
            </a:r>
            <a:endParaRPr b="0"/>
          </a:p>
          <a:p>
            <a:pPr indent="0" lvl="0" marL="0" rtl="0" algn="l">
              <a:lnSpc>
                <a:spcPct val="100000"/>
              </a:lnSpc>
              <a:spcBef>
                <a:spcPts val="0"/>
              </a:spcBef>
              <a:spcAft>
                <a:spcPts val="0"/>
              </a:spcAft>
              <a:buSzPts val="1400"/>
              <a:buNone/>
            </a:pPr>
            <a:r>
              <a:rPr b="0" i="1" lang="en-GB" sz="1200" u="none" strike="noStrike">
                <a:solidFill>
                  <a:schemeClr val="dk1"/>
                </a:solidFill>
                <a:latin typeface="Calibri"/>
                <a:ea typeface="Calibri"/>
                <a:cs typeface="Calibri"/>
                <a:sym typeface="Calibri"/>
              </a:rPr>
              <a:t>In this situation your reaction is natural and I completely understand it.”</a:t>
            </a:r>
            <a:endParaRPr b="0"/>
          </a:p>
          <a:p>
            <a:pPr indent="0" lvl="0" marL="0" rtl="0" algn="l">
              <a:lnSpc>
                <a:spcPct val="100000"/>
              </a:lnSpc>
              <a:spcBef>
                <a:spcPts val="0"/>
              </a:spcBef>
              <a:spcAft>
                <a:spcPts val="0"/>
              </a:spcAft>
              <a:buSzPts val="1400"/>
              <a:buNone/>
            </a:pPr>
            <a:br>
              <a:rPr b="0" i="0" lang="en-GB" sz="1200" u="none" strike="noStrike">
                <a:solidFill>
                  <a:schemeClr val="dk1"/>
                </a:solidFill>
                <a:latin typeface="Calibri"/>
                <a:ea typeface="Calibri"/>
                <a:cs typeface="Calibri"/>
                <a:sym typeface="Calibri"/>
              </a:rPr>
            </a:br>
            <a:r>
              <a:rPr b="0" i="1" lang="en-GB" sz="1200" u="none" strike="noStrike">
                <a:solidFill>
                  <a:schemeClr val="dk1"/>
                </a:solidFill>
                <a:latin typeface="Calibri"/>
                <a:ea typeface="Calibri"/>
                <a:cs typeface="Calibri"/>
                <a:sym typeface="Calibri"/>
              </a:rPr>
              <a:t>For example: I can see that you’re worried because of your mother’s health.</a:t>
            </a:r>
            <a:endParaRPr b="0"/>
          </a:p>
          <a:p>
            <a:pPr indent="0" lvl="0" marL="0" rtl="0" algn="l">
              <a:lnSpc>
                <a:spcPct val="100000"/>
              </a:lnSpc>
              <a:spcBef>
                <a:spcPts val="0"/>
              </a:spcBef>
              <a:spcAft>
                <a:spcPts val="0"/>
              </a:spcAft>
              <a:buSzPts val="1400"/>
              <a:buNone/>
            </a:pPr>
            <a:br>
              <a:rPr lang="en-GB"/>
            </a:br>
            <a:endParaRPr/>
          </a:p>
        </p:txBody>
      </p:sp>
      <p:sp>
        <p:nvSpPr>
          <p:cNvPr id="420" name="Google Shape;42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How can you show empathy through body language?</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Imagine you are feeling really tired and lightheaded after a long day of work. How would you feel if someone unexpectedly offered you a glass of water to drink or asked you to take a minute to sit and relax?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The person did not have to use words to show that they understood your state of being. They naturally made a gesture which may have helped you feel relaxed.  This is how empathy is shown through body language. </a:t>
            </a:r>
            <a:endParaRPr b="0"/>
          </a:p>
          <a:p>
            <a:pPr indent="0" lvl="0" marL="0" rtl="0" algn="l">
              <a:lnSpc>
                <a:spcPct val="100000"/>
              </a:lnSpc>
              <a:spcBef>
                <a:spcPts val="0"/>
              </a:spcBef>
              <a:spcAft>
                <a:spcPts val="0"/>
              </a:spcAft>
              <a:buSzPts val="1400"/>
              <a:buNone/>
            </a:pPr>
            <a:br>
              <a:rPr lang="en-GB"/>
            </a:br>
            <a:endParaRPr/>
          </a:p>
        </p:txBody>
      </p:sp>
      <p:sp>
        <p:nvSpPr>
          <p:cNvPr id="429" name="Google Shape;42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Now let’s look at a few examples on how to show empathy with body language-</a:t>
            </a:r>
            <a:endParaRPr b="0"/>
          </a:p>
          <a:p>
            <a:pPr indent="0" lvl="0" marL="0" rtl="0" algn="l">
              <a:lnSpc>
                <a:spcPct val="100000"/>
              </a:lnSpc>
              <a:spcBef>
                <a:spcPts val="0"/>
              </a:spcBef>
              <a:spcAft>
                <a:spcPts val="0"/>
              </a:spcAft>
              <a:buSzPts val="1400"/>
              <a:buNone/>
            </a:pPr>
            <a:r>
              <a:rPr b="1" i="1" lang="en-GB" sz="1200" u="none" strike="noStrike">
                <a:solidFill>
                  <a:schemeClr val="dk1"/>
                </a:solidFill>
                <a:latin typeface="Calibri"/>
                <a:ea typeface="Calibri"/>
                <a:cs typeface="Calibri"/>
                <a:sym typeface="Calibri"/>
              </a:rPr>
              <a:t>Have a warm and welcoming  facial expression</a:t>
            </a:r>
            <a:endParaRPr b="0"/>
          </a:p>
          <a:p>
            <a:pPr indent="0" lvl="0" marL="0" rtl="0" algn="l">
              <a:lnSpc>
                <a:spcPct val="100000"/>
              </a:lnSpc>
              <a:spcBef>
                <a:spcPts val="0"/>
              </a:spcBef>
              <a:spcAft>
                <a:spcPts val="0"/>
              </a:spcAft>
              <a:buSzPts val="1400"/>
              <a:buNone/>
            </a:pPr>
            <a:r>
              <a:rPr b="1" i="1" lang="en-GB" sz="1200" u="none" strike="noStrike">
                <a:solidFill>
                  <a:schemeClr val="dk1"/>
                </a:solidFill>
                <a:latin typeface="Calibri"/>
                <a:ea typeface="Calibri"/>
                <a:cs typeface="Calibri"/>
                <a:sym typeface="Calibri"/>
              </a:rPr>
              <a:t>Have better eye contact</a:t>
            </a:r>
            <a:endParaRPr b="0"/>
          </a:p>
          <a:p>
            <a:pPr indent="0" lvl="0" marL="0" rtl="0" algn="l">
              <a:lnSpc>
                <a:spcPct val="100000"/>
              </a:lnSpc>
              <a:spcBef>
                <a:spcPts val="0"/>
              </a:spcBef>
              <a:spcAft>
                <a:spcPts val="0"/>
              </a:spcAft>
              <a:buSzPts val="1400"/>
              <a:buNone/>
            </a:pPr>
            <a:r>
              <a:rPr b="1" i="1" lang="en-GB" sz="1200" u="none" strike="noStrike">
                <a:solidFill>
                  <a:schemeClr val="dk1"/>
                </a:solidFill>
                <a:latin typeface="Calibri"/>
                <a:ea typeface="Calibri"/>
                <a:cs typeface="Calibri"/>
                <a:sym typeface="Calibri"/>
              </a:rPr>
              <a:t>Use  gestures that allows the person to feel comfortable (offer a chair to sit or a glass of water to drink) </a:t>
            </a:r>
            <a:endParaRPr b="0"/>
          </a:p>
          <a:p>
            <a:pPr indent="0" lvl="0" marL="0" rtl="0" algn="l">
              <a:lnSpc>
                <a:spcPct val="100000"/>
              </a:lnSpc>
              <a:spcBef>
                <a:spcPts val="0"/>
              </a:spcBef>
              <a:spcAft>
                <a:spcPts val="0"/>
              </a:spcAft>
              <a:buSzPts val="1400"/>
              <a:buNone/>
            </a:pPr>
            <a:r>
              <a:rPr b="1" i="1" lang="en-GB" sz="1200" u="none" strike="noStrike">
                <a:solidFill>
                  <a:schemeClr val="dk1"/>
                </a:solidFill>
                <a:latin typeface="Calibri"/>
                <a:ea typeface="Calibri"/>
                <a:cs typeface="Calibri"/>
                <a:sym typeface="Calibri"/>
              </a:rPr>
              <a:t>Use appropriate proximity (be in a closer distance so that you can hear them well)</a:t>
            </a:r>
            <a:endParaRPr b="0"/>
          </a:p>
          <a:p>
            <a:pPr indent="0" lvl="0" marL="0" rtl="0" algn="l">
              <a:lnSpc>
                <a:spcPct val="100000"/>
              </a:lnSpc>
              <a:spcBef>
                <a:spcPts val="0"/>
              </a:spcBef>
              <a:spcAft>
                <a:spcPts val="0"/>
              </a:spcAft>
              <a:buSzPts val="1400"/>
              <a:buNone/>
            </a:pPr>
            <a:br>
              <a:rPr b="0" lang="en-GB"/>
            </a:br>
            <a:endParaRPr/>
          </a:p>
        </p:txBody>
      </p:sp>
      <p:sp>
        <p:nvSpPr>
          <p:cNvPr id="439" name="Google Shape;43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Practicing Active listening will help you to listen well and communicate supportively.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It can be achieved by following the 3 steps:</a:t>
            </a:r>
            <a:endParaRPr b="0"/>
          </a:p>
          <a:p>
            <a:pPr indent="0" lvl="0" marL="0" rtl="0" algn="l">
              <a:lnSpc>
                <a:spcPct val="100000"/>
              </a:lnSpc>
              <a:spcBef>
                <a:spcPts val="0"/>
              </a:spcBef>
              <a:spcAft>
                <a:spcPts val="0"/>
              </a:spcAft>
              <a:buSzPts val="1400"/>
              <a:buNone/>
            </a:pPr>
            <a:br>
              <a:rPr lang="en-GB"/>
            </a:br>
            <a:endParaRPr/>
          </a:p>
        </p:txBody>
      </p:sp>
      <p:sp>
        <p:nvSpPr>
          <p:cNvPr id="458" name="Google Shape;45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Firstly, by listening attentively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Really try to understand the person’s point of view and feelings.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Let them talk; remain quiet until they have finished.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Block out distractions – is it noisy around? Can you go somewhere quieter? </a:t>
            </a:r>
            <a:endParaRPr b="0"/>
          </a:p>
          <a:p>
            <a:pPr indent="0" lvl="0" marL="0" rtl="0" algn="l">
              <a:lnSpc>
                <a:spcPct val="100000"/>
              </a:lnSpc>
              <a:spcBef>
                <a:spcPts val="0"/>
              </a:spcBef>
              <a:spcAft>
                <a:spcPts val="0"/>
              </a:spcAft>
              <a:buSzPts val="1400"/>
              <a:buNone/>
            </a:pPr>
            <a:br>
              <a:rPr b="0" lang="en-GB"/>
            </a:br>
            <a:endParaRPr/>
          </a:p>
        </p:txBody>
      </p:sp>
      <p:sp>
        <p:nvSpPr>
          <p:cNvPr id="465" name="Google Shape;465;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Secondly, by repeating what they say.</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Repeat messages and key words the person has said,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e.g. “You say looking after your children while working can be overwhelming.“ </a:t>
            </a:r>
            <a:endParaRPr b="0"/>
          </a:p>
          <a:p>
            <a:pPr indent="0" lvl="0" marL="0" rtl="0" algn="l">
              <a:lnSpc>
                <a:spcPct val="100000"/>
              </a:lnSpc>
              <a:spcBef>
                <a:spcPts val="0"/>
              </a:spcBef>
              <a:spcAft>
                <a:spcPts val="0"/>
              </a:spcAft>
              <a:buSzPts val="1400"/>
              <a:buNone/>
            </a:pPr>
            <a:br>
              <a:rPr b="0" lang="en-GB"/>
            </a:br>
            <a:endParaRPr/>
          </a:p>
        </p:txBody>
      </p:sp>
      <p:sp>
        <p:nvSpPr>
          <p:cNvPr id="473" name="Google Shape;473;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GB" sz="1200" u="none" strike="noStrike">
                <a:solidFill>
                  <a:schemeClr val="dk1"/>
                </a:solidFill>
                <a:latin typeface="Calibri"/>
                <a:ea typeface="Calibri"/>
                <a:cs typeface="Calibri"/>
                <a:sym typeface="Calibri"/>
              </a:rPr>
              <a:t>Welcome to the second module of Basic Psychosocial Skills for </a:t>
            </a:r>
            <a:r>
              <a:rPr lang="en-GB"/>
              <a:t>frontline workers</a:t>
            </a:r>
            <a:r>
              <a:rPr b="0" i="0" lang="en-GB" sz="1200" u="none" strike="noStrike">
                <a:solidFill>
                  <a:schemeClr val="dk1"/>
                </a:solidFill>
                <a:latin typeface="Calibri"/>
                <a:ea typeface="Calibri"/>
                <a:cs typeface="Calibri"/>
                <a:sym typeface="Calibri"/>
              </a:rPr>
              <a:t>. In this module we will be discussing ‘Supportive Communication in Everyday Interactions’. We will look at what supportive communication is and how you as a first responder can use these skills in your everyday interactions.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48" name="Google Shape;14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And finally, by summarizing what you have understood from the conversation.</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Identify and reflect key points you heard the person say, so that they know you have heard them and to be sure you have understood them correctly,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e.g. “From what you have just said, I understand that you are mainly worried about [summarize main concerns they have expressed], is that correct?”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Describe what you have heard, rather than interpreting how they feel about the situation (e.g. don’t say: “You must feel horrible/devastated”). </a:t>
            </a:r>
            <a:endParaRPr b="0"/>
          </a:p>
          <a:p>
            <a:pPr indent="0" lvl="0" marL="0" rtl="0" algn="l">
              <a:lnSpc>
                <a:spcPct val="100000"/>
              </a:lnSpc>
              <a:spcBef>
                <a:spcPts val="0"/>
              </a:spcBef>
              <a:spcAft>
                <a:spcPts val="0"/>
              </a:spcAft>
              <a:buSzPts val="1400"/>
              <a:buNone/>
            </a:pPr>
            <a:br>
              <a:rPr b="0" lang="en-GB"/>
            </a:br>
            <a:endParaRPr/>
          </a:p>
        </p:txBody>
      </p:sp>
      <p:sp>
        <p:nvSpPr>
          <p:cNvPr id="481" name="Google Shape;48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Do keep in mind,</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When supporting others in this manner, be sure to speak and behave in ways that are appropriate and respectful, according to the person’s culture, age, gender and religion. </a:t>
            </a:r>
            <a:endParaRPr/>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It is good to allow silences and let the person speak when they are ready.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Moreover, do not pressure the person to speak if they do not want to</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 </a:t>
            </a:r>
            <a:endParaRPr b="0"/>
          </a:p>
          <a:p>
            <a:pPr indent="0" lvl="0" marL="0" rtl="0" algn="l">
              <a:lnSpc>
                <a:spcPct val="100000"/>
              </a:lnSpc>
              <a:spcBef>
                <a:spcPts val="0"/>
              </a:spcBef>
              <a:spcAft>
                <a:spcPts val="0"/>
              </a:spcAft>
              <a:buSzPts val="1400"/>
              <a:buNone/>
            </a:pPr>
            <a:br>
              <a:rPr lang="en-GB"/>
            </a:br>
            <a:endParaRPr b="0"/>
          </a:p>
          <a:p>
            <a:pPr indent="0" lvl="0" marL="0" rtl="0" algn="l">
              <a:lnSpc>
                <a:spcPct val="100000"/>
              </a:lnSpc>
              <a:spcBef>
                <a:spcPts val="0"/>
              </a:spcBef>
              <a:spcAft>
                <a:spcPts val="0"/>
              </a:spcAft>
              <a:buSzPts val="1400"/>
              <a:buNone/>
            </a:pPr>
            <a:br>
              <a:rPr b="0" i="0" lang="en-GB" sz="1200" u="none" strike="noStrike">
                <a:solidFill>
                  <a:schemeClr val="dk1"/>
                </a:solidFill>
                <a:latin typeface="Calibri"/>
                <a:ea typeface="Calibri"/>
                <a:cs typeface="Calibri"/>
                <a:sym typeface="Calibri"/>
              </a:rPr>
            </a:br>
            <a:endParaRPr b="0"/>
          </a:p>
          <a:p>
            <a:pPr indent="0" lvl="0" marL="0" rtl="0" algn="l">
              <a:lnSpc>
                <a:spcPct val="100000"/>
              </a:lnSpc>
              <a:spcBef>
                <a:spcPts val="0"/>
              </a:spcBef>
              <a:spcAft>
                <a:spcPts val="0"/>
              </a:spcAft>
              <a:buSzPts val="1400"/>
              <a:buNone/>
            </a:pPr>
            <a:br>
              <a:rPr lang="en-GB"/>
            </a:br>
            <a:endParaRPr/>
          </a:p>
        </p:txBody>
      </p:sp>
      <p:sp>
        <p:nvSpPr>
          <p:cNvPr id="490" name="Google Shape;490;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Let us now look at how you can provide support in a remote setting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97" name="Google Shape;49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There could be times when you have to support someone remotely (eg: over the telephone). This means that you can’t use body language or facial expressions to convey empathy and understanding. You have to rely entirely on verbal communication. In such a situation it is important to keep in mind certain things and follow these guidelines</a:t>
            </a:r>
            <a:endParaRPr b="0"/>
          </a:p>
          <a:p>
            <a:pPr indent="0" lvl="0" marL="0" rtl="0" algn="l">
              <a:lnSpc>
                <a:spcPct val="100000"/>
              </a:lnSpc>
              <a:spcBef>
                <a:spcPts val="0"/>
              </a:spcBef>
              <a:spcAft>
                <a:spcPts val="0"/>
              </a:spcAft>
              <a:buSzPts val="1400"/>
              <a:buNone/>
            </a:pPr>
            <a:br>
              <a:rPr lang="en-GB"/>
            </a:br>
            <a:endParaRPr/>
          </a:p>
        </p:txBody>
      </p:sp>
      <p:sp>
        <p:nvSpPr>
          <p:cNvPr id="505" name="Google Shape;50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At the start of the call, check the person’s preferred language and, if needed, have an interpreter join the call.</a:t>
            </a:r>
            <a:endParaRPr b="0"/>
          </a:p>
          <a:p>
            <a:pPr indent="0" lvl="0" marL="0" rtl="0" algn="l">
              <a:lnSpc>
                <a:spcPct val="100000"/>
              </a:lnSpc>
              <a:spcBef>
                <a:spcPts val="0"/>
              </a:spcBef>
              <a:spcAft>
                <a:spcPts val="0"/>
              </a:spcAft>
              <a:buSzPts val="1400"/>
              <a:buNone/>
            </a:pPr>
            <a:br>
              <a:rPr b="0" i="0" lang="en-GB" sz="1200" u="none" strike="noStrike">
                <a:solidFill>
                  <a:schemeClr val="dk1"/>
                </a:solidFill>
                <a:latin typeface="Calibri"/>
                <a:ea typeface="Calibri"/>
                <a:cs typeface="Calibri"/>
                <a:sym typeface="Calibri"/>
              </a:rPr>
            </a:br>
            <a:r>
              <a:rPr b="0" i="0" lang="en-GB" sz="1200" u="none" strike="noStrike">
                <a:solidFill>
                  <a:schemeClr val="dk1"/>
                </a:solidFill>
                <a:latin typeface="Calibri"/>
                <a:ea typeface="Calibri"/>
                <a:cs typeface="Calibri"/>
                <a:sym typeface="Calibri"/>
              </a:rPr>
              <a:t>During the call if the person says something that isn’t entirely clear, clarify any miscommunications or misunderstandings without assuming you understand what the person is saying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e.g. </a:t>
            </a:r>
            <a:r>
              <a:rPr b="0" i="1" lang="en-GB" sz="1200" u="none" strike="noStrike">
                <a:solidFill>
                  <a:schemeClr val="dk1"/>
                </a:solidFill>
                <a:latin typeface="Calibri"/>
                <a:ea typeface="Calibri"/>
                <a:cs typeface="Calibri"/>
                <a:sym typeface="Calibri"/>
              </a:rPr>
              <a:t>“I wasn’t quite sure what you meant when you said... can you explain further</a:t>
            </a:r>
            <a:r>
              <a:rPr b="0" i="0" lang="en-GB" sz="1200" u="none" strike="noStrike">
                <a:solidFill>
                  <a:schemeClr val="dk1"/>
                </a:solidFill>
                <a:latin typeface="Calibri"/>
                <a:ea typeface="Calibri"/>
                <a:cs typeface="Calibri"/>
                <a:sym typeface="Calibri"/>
              </a:rPr>
              <a:t>?</a:t>
            </a:r>
            <a:r>
              <a:rPr b="0" i="1" lang="en-GB" sz="1200" u="none" strike="noStrike">
                <a:solidFill>
                  <a:schemeClr val="dk1"/>
                </a:solidFill>
                <a:latin typeface="Calibri"/>
                <a:ea typeface="Calibri"/>
                <a:cs typeface="Calibri"/>
                <a:sym typeface="Calibri"/>
              </a:rPr>
              <a:t>“</a:t>
            </a:r>
            <a:endParaRPr b="0"/>
          </a:p>
          <a:p>
            <a:pPr indent="0" lvl="0" marL="0" rtl="0" algn="l">
              <a:lnSpc>
                <a:spcPct val="100000"/>
              </a:lnSpc>
              <a:spcBef>
                <a:spcPts val="0"/>
              </a:spcBef>
              <a:spcAft>
                <a:spcPts val="0"/>
              </a:spcAft>
              <a:buSzPts val="1400"/>
              <a:buNone/>
            </a:pPr>
            <a:br>
              <a:rPr lang="en-GB"/>
            </a:br>
            <a:endParaRPr/>
          </a:p>
        </p:txBody>
      </p:sp>
      <p:sp>
        <p:nvSpPr>
          <p:cNvPr id="513" name="Google Shape;51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It is always good to prepare yourself and the caller for remote support. </a:t>
            </a:r>
            <a:endParaRPr b="0"/>
          </a:p>
          <a:p>
            <a:pPr indent="0" lvl="0" marL="0" rtl="0" algn="l">
              <a:lnSpc>
                <a:spcPct val="100000"/>
              </a:lnSpc>
              <a:spcBef>
                <a:spcPts val="0"/>
              </a:spcBef>
              <a:spcAft>
                <a:spcPts val="0"/>
              </a:spcAft>
              <a:buSzPts val="1400"/>
              <a:buNone/>
            </a:pPr>
            <a:br>
              <a:rPr b="0" i="0" lang="en-GB" sz="1200" u="none" strike="noStrike">
                <a:solidFill>
                  <a:schemeClr val="dk1"/>
                </a:solidFill>
                <a:latin typeface="Calibri"/>
                <a:ea typeface="Calibri"/>
                <a:cs typeface="Calibri"/>
                <a:sym typeface="Calibri"/>
              </a:rPr>
            </a:br>
            <a:r>
              <a:rPr b="0" i="0" lang="en-GB" sz="1200" u="none" strike="noStrike">
                <a:solidFill>
                  <a:schemeClr val="dk1"/>
                </a:solidFill>
                <a:latin typeface="Calibri"/>
                <a:ea typeface="Calibri"/>
                <a:cs typeface="Calibri"/>
                <a:sym typeface="Calibri"/>
              </a:rPr>
              <a:t>Ensure they have access to sufficient phone time to have this conversation with you. (eg: phone credit, charged battery).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If they called you first, you could also ensure you save their number with their permission, so that you have a means of calling back if call was to get disconnected and they are unable to call you back.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SzPts val="1100"/>
              <a:buNone/>
            </a:pPr>
            <a:r>
              <a:rPr lang="en-GB"/>
              <a:t>Especially when supporting gender based violence survivors, we need to make sure when to call back with having consent from the survivors. If they suddenly disconnect, it may be because they are not in a safe  situation to continue talking, and it may put them at further risk if we call them back.</a:t>
            </a:r>
            <a:endParaRPr/>
          </a:p>
          <a:p>
            <a:pPr indent="0" lvl="0" marL="0" rtl="0" algn="l">
              <a:lnSpc>
                <a:spcPct val="100000"/>
              </a:lnSpc>
              <a:spcBef>
                <a:spcPts val="0"/>
              </a:spcBef>
              <a:spcAft>
                <a:spcPts val="0"/>
              </a:spcAft>
              <a:buSzPts val="1400"/>
              <a:buNone/>
            </a:pPr>
            <a:br>
              <a:rPr lang="en-GB"/>
            </a:br>
            <a:endParaRPr/>
          </a:p>
        </p:txBody>
      </p:sp>
      <p:sp>
        <p:nvSpPr>
          <p:cNvPr id="521" name="Google Shape;52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When talking about a sensitive subject, make sure that the person is able to speak,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e.g. </a:t>
            </a:r>
            <a:r>
              <a:rPr b="0" i="1" lang="en-GB" sz="1200" u="none" strike="noStrike">
                <a:solidFill>
                  <a:schemeClr val="dk1"/>
                </a:solidFill>
                <a:latin typeface="Calibri"/>
                <a:ea typeface="Calibri"/>
                <a:cs typeface="Calibri"/>
                <a:sym typeface="Calibri"/>
              </a:rPr>
              <a:t>“I’m calling to speak to you about your health concern. Are you able to speak freely at this time? You can answer simply yes or no.”</a:t>
            </a:r>
            <a:endParaRPr b="0"/>
          </a:p>
          <a:p>
            <a:pPr indent="0" lvl="0" marL="0" rtl="0" algn="l">
              <a:lnSpc>
                <a:spcPct val="100000"/>
              </a:lnSpc>
              <a:spcBef>
                <a:spcPts val="0"/>
              </a:spcBef>
              <a:spcAft>
                <a:spcPts val="0"/>
              </a:spcAft>
              <a:buSzPts val="1400"/>
              <a:buNone/>
            </a:pPr>
            <a:br>
              <a:rPr lang="en-GB"/>
            </a:br>
            <a:endParaRPr/>
          </a:p>
        </p:txBody>
      </p:sp>
      <p:sp>
        <p:nvSpPr>
          <p:cNvPr id="530" name="Google Shape;53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Try to minimize disruptions, e.g. </a:t>
            </a:r>
            <a:r>
              <a:rPr b="0" i="1" lang="en-GB" sz="1200" u="none" strike="noStrike">
                <a:solidFill>
                  <a:schemeClr val="dk1"/>
                </a:solidFill>
                <a:latin typeface="Calibri"/>
                <a:ea typeface="Calibri"/>
                <a:cs typeface="Calibri"/>
                <a:sym typeface="Calibri"/>
              </a:rPr>
              <a:t>“I am having trouble hearing you, would it be possible for you to move to a quieter area?” </a:t>
            </a:r>
            <a:r>
              <a:rPr b="0" i="0" lang="en-GB" sz="1200" u="none" strike="noStrike">
                <a:solidFill>
                  <a:schemeClr val="dk1"/>
                </a:solidFill>
                <a:latin typeface="Calibri"/>
                <a:ea typeface="Calibri"/>
                <a:cs typeface="Calibri"/>
                <a:sym typeface="Calibri"/>
              </a:rPr>
              <a:t>Make sure that you are in a quiet area when calling others.</a:t>
            </a:r>
            <a:endParaRPr b="0"/>
          </a:p>
          <a:p>
            <a:pPr indent="0" lvl="0" marL="0" rtl="0" algn="l">
              <a:lnSpc>
                <a:spcPct val="100000"/>
              </a:lnSpc>
              <a:spcBef>
                <a:spcPts val="0"/>
              </a:spcBef>
              <a:spcAft>
                <a:spcPts val="0"/>
              </a:spcAft>
              <a:buSzPts val="1400"/>
              <a:buNone/>
            </a:pPr>
            <a:br>
              <a:rPr b="0" lang="en-GB"/>
            </a:br>
            <a:endParaRPr/>
          </a:p>
        </p:txBody>
      </p:sp>
      <p:sp>
        <p:nvSpPr>
          <p:cNvPr id="538" name="Google Shape;538;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In the absence of face-to-face communication, you can use </a:t>
            </a:r>
            <a:r>
              <a:rPr b="1" i="0" lang="en-GB" sz="1200" u="none" strike="noStrike">
                <a:solidFill>
                  <a:schemeClr val="dk1"/>
                </a:solidFill>
                <a:latin typeface="Calibri"/>
                <a:ea typeface="Calibri"/>
                <a:cs typeface="Calibri"/>
                <a:sym typeface="Calibri"/>
              </a:rPr>
              <a:t>non-verbal communication skills </a:t>
            </a:r>
            <a:r>
              <a:rPr b="0" i="0" lang="en-GB" sz="1200" u="none" strike="noStrike">
                <a:solidFill>
                  <a:schemeClr val="dk1"/>
                </a:solidFill>
                <a:latin typeface="Calibri"/>
                <a:ea typeface="Calibri"/>
                <a:cs typeface="Calibri"/>
                <a:sym typeface="Calibri"/>
              </a:rPr>
              <a:t>to express understanding and empathy.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For instance, you could change the tone of your voice for greater emphasis or use upward inflection when you want to ask a question.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Pay attention to the non-verbal cues of the other person, such as </a:t>
            </a:r>
            <a:endParaRPr b="0"/>
          </a:p>
          <a:p>
            <a:pPr indent="0" lvl="1" marL="45720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long silences</a:t>
            </a:r>
            <a:endParaRPr/>
          </a:p>
          <a:p>
            <a:pPr indent="0" lvl="1" marL="45720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speaking faster or in a louder voice</a:t>
            </a:r>
            <a:endParaRPr/>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 which could indicate what they are feeling. </a:t>
            </a:r>
            <a:endParaRPr b="0"/>
          </a:p>
          <a:p>
            <a:pPr indent="0" lvl="0" marL="0" rtl="0" algn="l">
              <a:lnSpc>
                <a:spcPct val="100000"/>
              </a:lnSpc>
              <a:spcBef>
                <a:spcPts val="0"/>
              </a:spcBef>
              <a:spcAft>
                <a:spcPts val="0"/>
              </a:spcAft>
              <a:buSzPts val="1400"/>
              <a:buNone/>
            </a:pPr>
            <a:br>
              <a:rPr b="0" lang="en-GB"/>
            </a:br>
            <a:endParaRPr/>
          </a:p>
        </p:txBody>
      </p:sp>
      <p:sp>
        <p:nvSpPr>
          <p:cNvPr id="546" name="Google Shape;54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Allow for pauses when the person stays silent. </a:t>
            </a:r>
            <a:endParaRPr b="0"/>
          </a:p>
          <a:p>
            <a:pPr indent="0" lvl="0" marL="0" rtl="0" algn="l">
              <a:lnSpc>
                <a:spcPct val="100000"/>
              </a:lnSpc>
              <a:spcBef>
                <a:spcPts val="0"/>
              </a:spcBef>
              <a:spcAft>
                <a:spcPts val="0"/>
              </a:spcAft>
              <a:buSzPts val="1400"/>
              <a:buNone/>
            </a:pPr>
            <a:br>
              <a:rPr b="0" i="0" lang="en-GB" sz="1200" u="none" strike="noStrike">
                <a:solidFill>
                  <a:schemeClr val="dk1"/>
                </a:solidFill>
                <a:latin typeface="Calibri"/>
                <a:ea typeface="Calibri"/>
                <a:cs typeface="Calibri"/>
                <a:sym typeface="Calibri"/>
              </a:rPr>
            </a:br>
            <a:r>
              <a:rPr b="0" i="0" lang="en-GB" sz="1200" u="none" strike="noStrike">
                <a:solidFill>
                  <a:schemeClr val="dk1"/>
                </a:solidFill>
                <a:latin typeface="Calibri"/>
                <a:ea typeface="Calibri"/>
                <a:cs typeface="Calibri"/>
                <a:sym typeface="Calibri"/>
              </a:rPr>
              <a:t>Make helpful comments to normalize silence such as </a:t>
            </a:r>
            <a:r>
              <a:rPr b="0" i="1" lang="en-GB" sz="1200" u="none" strike="noStrike">
                <a:solidFill>
                  <a:schemeClr val="dk1"/>
                </a:solidFill>
                <a:latin typeface="Calibri"/>
                <a:ea typeface="Calibri"/>
                <a:cs typeface="Calibri"/>
                <a:sym typeface="Calibri"/>
              </a:rPr>
              <a:t>“It’s ok, take your time”, “I’m here when you want to talk”, etc.</a:t>
            </a:r>
            <a:endParaRPr/>
          </a:p>
        </p:txBody>
      </p:sp>
      <p:sp>
        <p:nvSpPr>
          <p:cNvPr id="554" name="Google Shape;554;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During any crisis situation people can be exposed to a lot of stress. Many people can feel scared, worried, confused and isolated. Anyone from your colleague to your neighbour, could be experiencing such feelings. Through your interactions with others, you can support the people around you to feel better and improve their well-being. </a:t>
            </a:r>
            <a:endParaRPr b="0"/>
          </a:p>
          <a:p>
            <a:pPr indent="0" lvl="0" marL="0" rtl="0" algn="l">
              <a:lnSpc>
                <a:spcPct val="100000"/>
              </a:lnSpc>
              <a:spcBef>
                <a:spcPts val="0"/>
              </a:spcBef>
              <a:spcAft>
                <a:spcPts val="0"/>
              </a:spcAft>
              <a:buSzPts val="1400"/>
              <a:buNone/>
            </a:pPr>
            <a:r>
              <a:rPr b="1" i="0" lang="en-GB" sz="1200" u="none" strike="noStrike">
                <a:solidFill>
                  <a:schemeClr val="dk1"/>
                </a:solidFill>
                <a:latin typeface="Calibri"/>
                <a:ea typeface="Calibri"/>
                <a:cs typeface="Calibri"/>
                <a:sym typeface="Calibri"/>
              </a:rPr>
              <a:t>In this module you will learn how you can support others and help them to feel better through your everyday interactions.</a:t>
            </a:r>
            <a:endParaRPr b="0"/>
          </a:p>
          <a:p>
            <a:pPr indent="0" lvl="0" marL="0" rtl="0" algn="l">
              <a:lnSpc>
                <a:spcPct val="100000"/>
              </a:lnSpc>
              <a:spcBef>
                <a:spcPts val="0"/>
              </a:spcBef>
              <a:spcAft>
                <a:spcPts val="0"/>
              </a:spcAft>
              <a:buSzPts val="1400"/>
              <a:buNone/>
            </a:pPr>
            <a:br>
              <a:rPr lang="en-GB"/>
            </a:br>
            <a:endParaRPr/>
          </a:p>
        </p:txBody>
      </p:sp>
      <p:sp>
        <p:nvSpPr>
          <p:cNvPr id="156" name="Google Shape;15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If possible, support the person to both see and hear you when talking. By seeing the person you can be more expressive through your body language, which may allow the person to feel a little better</a:t>
            </a:r>
            <a:endParaRPr b="0"/>
          </a:p>
          <a:p>
            <a:pPr indent="0" lvl="0" marL="0" rtl="0" algn="l">
              <a:lnSpc>
                <a:spcPct val="100000"/>
              </a:lnSpc>
              <a:spcBef>
                <a:spcPts val="0"/>
              </a:spcBef>
              <a:spcAft>
                <a:spcPts val="0"/>
              </a:spcAft>
              <a:buSzPts val="1400"/>
              <a:buNone/>
            </a:pPr>
            <a:br>
              <a:rPr b="0" i="0" lang="en-GB" sz="1200" u="none" strike="noStrike">
                <a:solidFill>
                  <a:schemeClr val="dk1"/>
                </a:solidFill>
                <a:latin typeface="Calibri"/>
                <a:ea typeface="Calibri"/>
                <a:cs typeface="Calibri"/>
                <a:sym typeface="Calibri"/>
              </a:rPr>
            </a:br>
            <a:r>
              <a:rPr b="0" i="0" lang="en-GB" sz="1200" u="none" strike="noStrike">
                <a:solidFill>
                  <a:schemeClr val="dk1"/>
                </a:solidFill>
                <a:latin typeface="Calibri"/>
                <a:ea typeface="Calibri"/>
                <a:cs typeface="Calibri"/>
                <a:sym typeface="Calibri"/>
              </a:rPr>
              <a:t>For example, </a:t>
            </a:r>
            <a:r>
              <a:rPr b="0" i="1" lang="en-GB" sz="1200" u="none" strike="noStrike">
                <a:solidFill>
                  <a:schemeClr val="dk1"/>
                </a:solidFill>
                <a:latin typeface="Calibri"/>
                <a:ea typeface="Calibri"/>
                <a:cs typeface="Calibri"/>
                <a:sym typeface="Calibri"/>
              </a:rPr>
              <a:t>if there is a window, speak to them on the phone outside their window so they can see you, or if it is available you can try to use video calling software. </a:t>
            </a:r>
            <a:endParaRPr/>
          </a:p>
        </p:txBody>
      </p:sp>
      <p:sp>
        <p:nvSpPr>
          <p:cNvPr id="562" name="Google Shape;562;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70" name="Google Shape;570;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Let us have a look on how </a:t>
            </a:r>
            <a:r>
              <a:rPr lang="en-GB"/>
              <a:t>Ei Phyu</a:t>
            </a:r>
            <a:r>
              <a:rPr b="0" i="0" lang="en-GB" sz="1200" u="none" strike="noStrike">
                <a:solidFill>
                  <a:schemeClr val="dk1"/>
                </a:solidFill>
                <a:latin typeface="Calibri"/>
                <a:ea typeface="Calibri"/>
                <a:cs typeface="Calibri"/>
                <a:sym typeface="Calibri"/>
              </a:rPr>
              <a:t> supports someone remotely</a:t>
            </a:r>
            <a:endParaRPr/>
          </a:p>
        </p:txBody>
      </p:sp>
      <p:sp>
        <p:nvSpPr>
          <p:cNvPr id="578" name="Google Shape;57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Ei Phyu is working for an NGO that supports people with cash assistance. Ei Phyu is getting a call for support from Mar Mar Soe. </a:t>
            </a:r>
            <a:endParaRPr b="0"/>
          </a:p>
          <a:p>
            <a:pPr indent="0" lvl="0" marL="0" rtl="0" algn="l">
              <a:lnSpc>
                <a:spcPct val="100000"/>
              </a:lnSpc>
              <a:spcBef>
                <a:spcPts val="0"/>
              </a:spcBef>
              <a:spcAft>
                <a:spcPts val="0"/>
              </a:spcAft>
              <a:buSzPts val="1400"/>
              <a:buNone/>
            </a:pPr>
            <a:br>
              <a:rPr b="0" lang="en-GB"/>
            </a:br>
            <a:r>
              <a:rPr b="0" i="0" lang="en-GB" sz="1200" u="none" strike="noStrike">
                <a:solidFill>
                  <a:schemeClr val="dk1"/>
                </a:solidFill>
                <a:latin typeface="Calibri"/>
                <a:ea typeface="Calibri"/>
                <a:cs typeface="Calibri"/>
                <a:sym typeface="Calibri"/>
              </a:rPr>
              <a:t>She was able to use active listening to support Mar Mar Soe:</a:t>
            </a:r>
            <a:br>
              <a:rPr b="0" i="0" lang="en-GB" sz="1200" u="none" strike="noStrike">
                <a:solidFill>
                  <a:schemeClr val="dk1"/>
                </a:solidFill>
                <a:latin typeface="Calibri"/>
                <a:ea typeface="Calibri"/>
                <a:cs typeface="Calibri"/>
                <a:sym typeface="Calibri"/>
              </a:rPr>
            </a:b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Mar Mar Soe</a:t>
            </a:r>
            <a:r>
              <a:rPr b="0" i="0" lang="en-GB" sz="1200" u="none" strike="noStrike">
                <a:solidFill>
                  <a:schemeClr val="dk1"/>
                </a:solidFill>
                <a:latin typeface="Calibri"/>
                <a:ea typeface="Calibri"/>
                <a:cs typeface="Calibri"/>
                <a:sym typeface="Calibri"/>
              </a:rPr>
              <a:t>: Hi, I need assistance with the monthly allowance, my parents are really old and I’m scared to go out (sobs)</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Ei Phyu</a:t>
            </a:r>
            <a:r>
              <a:rPr b="0" i="0" lang="en-GB" sz="1200" u="none" strike="noStrike">
                <a:solidFill>
                  <a:schemeClr val="dk1"/>
                </a:solidFill>
                <a:latin typeface="Calibri"/>
                <a:ea typeface="Calibri"/>
                <a:cs typeface="Calibri"/>
                <a:sym typeface="Calibri"/>
              </a:rPr>
              <a:t>: It’s okay, take your time. It sounds like you are worried </a:t>
            </a:r>
            <a:br>
              <a:rPr b="0" i="0" lang="en-GB" sz="1200" u="none" strike="noStrike">
                <a:solidFill>
                  <a:schemeClr val="dk1"/>
                </a:solidFill>
                <a:latin typeface="Calibri"/>
                <a:ea typeface="Calibri"/>
                <a:cs typeface="Calibri"/>
                <a:sym typeface="Calibri"/>
              </a:rPr>
            </a:br>
            <a:r>
              <a:rPr b="0" i="0" lang="en-GB" sz="1200" u="none" strike="noStrike">
                <a:solidFill>
                  <a:schemeClr val="dk1"/>
                </a:solidFill>
                <a:latin typeface="Calibri"/>
                <a:ea typeface="Calibri"/>
                <a:cs typeface="Calibri"/>
                <a:sym typeface="Calibri"/>
              </a:rPr>
              <a:t>[10 seconds of silence]</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Mar Mar Soe</a:t>
            </a:r>
            <a:r>
              <a:rPr b="0" i="0" lang="en-GB" sz="1200" u="none" strike="noStrike">
                <a:solidFill>
                  <a:schemeClr val="dk1"/>
                </a:solidFill>
                <a:latin typeface="Calibri"/>
                <a:ea typeface="Calibri"/>
                <a:cs typeface="Calibri"/>
                <a:sym typeface="Calibri"/>
              </a:rPr>
              <a:t>: : Okay, I am here. Yes, thank you. it’s so hard – I can’t believe this has happened.</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Ei Phyu</a:t>
            </a:r>
            <a:r>
              <a:rPr b="0" i="0" lang="en-GB" sz="1200" u="none" strike="noStrike">
                <a:solidFill>
                  <a:schemeClr val="dk1"/>
                </a:solidFill>
                <a:latin typeface="Calibri"/>
                <a:ea typeface="Calibri"/>
                <a:cs typeface="Calibri"/>
                <a:sym typeface="Calibri"/>
              </a:rPr>
              <a:t>: I can hear how upsetting this is for you. </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Mar Mar Soe</a:t>
            </a:r>
            <a:r>
              <a:rPr b="0" i="0" lang="en-GB" sz="1200" u="none" strike="noStrike">
                <a:solidFill>
                  <a:schemeClr val="dk1"/>
                </a:solidFill>
                <a:latin typeface="Calibri"/>
                <a:ea typeface="Calibri"/>
                <a:cs typeface="Calibri"/>
                <a:sym typeface="Calibri"/>
              </a:rPr>
              <a:t>: I just don’t want this to be real.</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Ei Phyu</a:t>
            </a:r>
            <a:r>
              <a:rPr b="0" i="0" lang="en-GB" sz="1200" u="none" strike="noStrike">
                <a:solidFill>
                  <a:schemeClr val="dk1"/>
                </a:solidFill>
                <a:latin typeface="Calibri"/>
                <a:ea typeface="Calibri"/>
                <a:cs typeface="Calibri"/>
                <a:sym typeface="Calibri"/>
              </a:rPr>
              <a:t>: Mmhmm, I am here, listening.</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Mar Mar Soe</a:t>
            </a:r>
            <a:r>
              <a:rPr b="0" i="0" lang="en-GB" sz="1200" u="none" strike="noStrike">
                <a:solidFill>
                  <a:schemeClr val="dk1"/>
                </a:solidFill>
                <a:latin typeface="Calibri"/>
                <a:ea typeface="Calibri"/>
                <a:cs typeface="Calibri"/>
                <a:sym typeface="Calibri"/>
              </a:rPr>
              <a:t>: I am the only one who can go out as they are really old, but I also fear catching the virus if I go out and we are in desperate need of support</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Ei Phyu</a:t>
            </a:r>
            <a:r>
              <a:rPr b="0" i="0" lang="en-GB" sz="1200" u="none" strike="noStrike">
                <a:solidFill>
                  <a:schemeClr val="dk1"/>
                </a:solidFill>
                <a:latin typeface="Calibri"/>
                <a:ea typeface="Calibri"/>
                <a:cs typeface="Calibri"/>
                <a:sym typeface="Calibri"/>
              </a:rPr>
              <a:t>: It sounds like you are scared of putting your parents lives in danger</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Mar Mar Soe</a:t>
            </a:r>
            <a:r>
              <a:rPr b="0" i="0" lang="en-GB" sz="1200" u="none" strike="noStrike">
                <a:solidFill>
                  <a:schemeClr val="dk1"/>
                </a:solidFill>
                <a:latin typeface="Calibri"/>
                <a:ea typeface="Calibri"/>
                <a:cs typeface="Calibri"/>
                <a:sym typeface="Calibri"/>
              </a:rPr>
              <a:t>: Yes, because I do not want to lose them in this situation</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Ei Phyu</a:t>
            </a:r>
            <a:r>
              <a:rPr b="0" i="0" lang="en-GB" sz="1200" u="none" strike="noStrike">
                <a:solidFill>
                  <a:schemeClr val="dk1"/>
                </a:solidFill>
                <a:latin typeface="Calibri"/>
                <a:ea typeface="Calibri"/>
                <a:cs typeface="Calibri"/>
                <a:sym typeface="Calibri"/>
              </a:rPr>
              <a:t>: I am hearing that you care for them </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Mar Mar Soe</a:t>
            </a:r>
            <a:r>
              <a:rPr b="0" i="0" lang="en-GB" sz="1200" u="none" strike="noStrike">
                <a:solidFill>
                  <a:schemeClr val="dk1"/>
                </a:solidFill>
                <a:latin typeface="Calibri"/>
                <a:ea typeface="Calibri"/>
                <a:cs typeface="Calibri"/>
                <a:sym typeface="Calibri"/>
              </a:rPr>
              <a:t>: Yes, I will take whatever it takes to protect them</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Ei Phyu</a:t>
            </a:r>
            <a:r>
              <a:rPr b="0" i="0" lang="en-GB" sz="1200" u="none" strike="noStrike">
                <a:solidFill>
                  <a:schemeClr val="dk1"/>
                </a:solidFill>
                <a:latin typeface="Calibri"/>
                <a:ea typeface="Calibri"/>
                <a:cs typeface="Calibri"/>
                <a:sym typeface="Calibri"/>
              </a:rPr>
              <a:t>: Of course, I am happy to support you with that</a:t>
            </a:r>
            <a:br>
              <a:rPr b="0" i="0" lang="en-GB" sz="1200" u="none" strike="noStrike">
                <a:solidFill>
                  <a:schemeClr val="dk1"/>
                </a:solidFill>
                <a:latin typeface="Calibri"/>
                <a:ea typeface="Calibri"/>
                <a:cs typeface="Calibri"/>
                <a:sym typeface="Calibri"/>
              </a:rPr>
            </a:br>
            <a:r>
              <a:rPr b="1" i="0" lang="en-GB" sz="1200" u="none" strike="noStrike">
                <a:solidFill>
                  <a:schemeClr val="dk1"/>
                </a:solidFill>
                <a:latin typeface="Calibri"/>
                <a:ea typeface="Calibri"/>
                <a:cs typeface="Calibri"/>
                <a:sym typeface="Calibri"/>
              </a:rPr>
              <a:t>Mar Mar Soe</a:t>
            </a:r>
            <a:r>
              <a:rPr b="0" i="0" lang="en-GB" sz="1200" u="none" strike="noStrike">
                <a:solidFill>
                  <a:schemeClr val="dk1"/>
                </a:solidFill>
                <a:latin typeface="Calibri"/>
                <a:ea typeface="Calibri"/>
                <a:cs typeface="Calibri"/>
                <a:sym typeface="Calibri"/>
              </a:rPr>
              <a:t>: Thank you so much for your words, how can we get the monthly allowance without getting out and possibly being exposed to the virus?</a:t>
            </a:r>
            <a:endParaRPr/>
          </a:p>
        </p:txBody>
      </p:sp>
      <p:sp>
        <p:nvSpPr>
          <p:cNvPr id="586" name="Google Shape;58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Here is Sar Sar, a nurse. Lets look at her scenario on how she uses supportive communication skills </a:t>
            </a:r>
            <a:endParaRPr/>
          </a:p>
        </p:txBody>
      </p:sp>
      <p:sp>
        <p:nvSpPr>
          <p:cNvPr id="592" name="Google Shape;592;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Sar Sar is a nurse working in a community health centre. One of her patients, Lai, has COVID-19. Lai tells Sar Sar that she misses her family, and is scared that she may become more unwell. </a:t>
            </a:r>
            <a:br>
              <a:rPr lang="en-GB"/>
            </a:br>
            <a:br>
              <a:rPr lang="en-GB"/>
            </a:br>
            <a:r>
              <a:rPr lang="en-GB"/>
              <a:t>Sar Sar puts down her notepad to show she is giving Lai </a:t>
            </a:r>
            <a:r>
              <a:rPr b="1" lang="en-GB" u="sng"/>
              <a:t>attention</a:t>
            </a:r>
            <a:r>
              <a:rPr lang="en-GB"/>
              <a:t>, sits down and </a:t>
            </a:r>
            <a:r>
              <a:rPr b="1" lang="en-GB" u="sng"/>
              <a:t>looks Lai in the eye as she speaks</a:t>
            </a:r>
            <a:r>
              <a:rPr lang="en-GB"/>
              <a:t>. Sar Sar </a:t>
            </a:r>
            <a:r>
              <a:rPr b="1" lang="en-GB" u="sng"/>
              <a:t>nods her head</a:t>
            </a:r>
            <a:r>
              <a:rPr lang="en-GB"/>
              <a:t> and says “This is such a tough situation”, </a:t>
            </a:r>
            <a:r>
              <a:rPr b="1" lang="en-GB" u="sng"/>
              <a:t>“I can understand that you miss your family”,</a:t>
            </a:r>
            <a:r>
              <a:rPr lang="en-GB"/>
              <a:t> “It must be hard not being able to see them”. </a:t>
            </a:r>
            <a:endParaRPr/>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Later, Lai tells Sar Sar, “Thank you for listening, I no longer feel alone as you gave me your time and attention.”</a:t>
            </a:r>
            <a:endParaRPr/>
          </a:p>
        </p:txBody>
      </p:sp>
      <p:sp>
        <p:nvSpPr>
          <p:cNvPr id="601" name="Google Shape;60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Thank you! You have completed module 2 of Basic Psychosocial skills+ for frontline workers in Myanmar. In this module we discussed ‘Supportive Communication in Everyday Interactions’. We looked at what supportive communication is and how you as a frontline worker can use these skills in your everyday interactions. We hope you have enjoyed this module. Please take the evaluation for module 2 and then continue to module 3.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08" name="Google Shape;608;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lt1"/>
                </a:solidFill>
                <a:latin typeface="Calibri"/>
                <a:ea typeface="Calibri"/>
                <a:cs typeface="Calibri"/>
                <a:sym typeface="Calibri"/>
              </a:rPr>
              <a:t>Now take a moment to think about a time when you felt supported by someone who you just met. </a:t>
            </a:r>
            <a:endParaRPr b="0"/>
          </a:p>
          <a:p>
            <a:pPr indent="0" lvl="0" marL="0" rtl="0" algn="l">
              <a:lnSpc>
                <a:spcPct val="100000"/>
              </a:lnSpc>
              <a:spcBef>
                <a:spcPts val="0"/>
              </a:spcBef>
              <a:spcAft>
                <a:spcPts val="0"/>
              </a:spcAft>
              <a:buSzPts val="1400"/>
              <a:buNone/>
            </a:pPr>
            <a:br>
              <a:rPr lang="en-GB"/>
            </a:br>
            <a:endParaRPr/>
          </a:p>
        </p:txBody>
      </p:sp>
      <p:sp>
        <p:nvSpPr>
          <p:cNvPr id="165" name="Google Shape;16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What did the person do to make you feel supported?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Think of their behaviour towards you that helped you feel better?</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How did they speak to you? How did they hold themselves physically? </a:t>
            </a:r>
            <a:endParaRPr b="0"/>
          </a:p>
          <a:p>
            <a:pPr indent="0" lvl="0" marL="0" rtl="0" algn="l">
              <a:lnSpc>
                <a:spcPct val="100000"/>
              </a:lnSpc>
              <a:spcBef>
                <a:spcPts val="0"/>
              </a:spcBef>
              <a:spcAft>
                <a:spcPts val="0"/>
              </a:spcAft>
              <a:buSzPts val="1400"/>
              <a:buNone/>
            </a:pPr>
            <a:br>
              <a:rPr b="0" lang="en-GB"/>
            </a:br>
            <a:endParaRPr/>
          </a:p>
        </p:txBody>
      </p:sp>
      <p:sp>
        <p:nvSpPr>
          <p:cNvPr id="174" name="Google Shape;17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Communication skills are very important. Communication plays an important role in our daily lives. It is easy to forget that these skills help us in relating to others. Especially when helping people in distress these skills need to be used well.</a:t>
            </a:r>
            <a:endParaRPr b="0"/>
          </a:p>
          <a:p>
            <a:pPr indent="0" lvl="0" marL="0" rtl="0" algn="l">
              <a:lnSpc>
                <a:spcPct val="100000"/>
              </a:lnSpc>
              <a:spcBef>
                <a:spcPts val="0"/>
              </a:spcBef>
              <a:spcAft>
                <a:spcPts val="0"/>
              </a:spcAft>
              <a:buSzPts val="1400"/>
              <a:buNone/>
            </a:pPr>
            <a:br>
              <a:rPr lang="en-GB"/>
            </a:br>
            <a:endParaRPr/>
          </a:p>
        </p:txBody>
      </p:sp>
      <p:sp>
        <p:nvSpPr>
          <p:cNvPr id="184" name="Google Shape;18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Communication is not only what you say. When you interact with someone there are other thing you need to pay attention to as well. </a:t>
            </a:r>
            <a:endParaRPr b="0"/>
          </a:p>
          <a:p>
            <a:pPr indent="0" lvl="0" marL="0" rtl="0" algn="l">
              <a:lnSpc>
                <a:spcPct val="100000"/>
              </a:lnSpc>
              <a:spcBef>
                <a:spcPts val="0"/>
              </a:spcBef>
              <a:spcAft>
                <a:spcPts val="0"/>
              </a:spcAft>
              <a:buSzPts val="1400"/>
              <a:buNone/>
            </a:pPr>
            <a:r>
              <a:rPr b="0" i="0" lang="en-GB" sz="1200" u="none" strike="noStrike">
                <a:solidFill>
                  <a:schemeClr val="dk1"/>
                </a:solidFill>
                <a:latin typeface="Calibri"/>
                <a:ea typeface="Calibri"/>
                <a:cs typeface="Calibri"/>
                <a:sym typeface="Calibri"/>
              </a:rPr>
              <a:t>These include your tone of voice, your body posture, and  how you introduce and initiate your conversation.</a:t>
            </a:r>
            <a:endParaRPr b="0"/>
          </a:p>
          <a:p>
            <a:pPr indent="0" lvl="0" marL="0" rtl="0" algn="l">
              <a:lnSpc>
                <a:spcPct val="100000"/>
              </a:lnSpc>
              <a:spcBef>
                <a:spcPts val="0"/>
              </a:spcBef>
              <a:spcAft>
                <a:spcPts val="0"/>
              </a:spcAft>
              <a:buSzPts val="1400"/>
              <a:buNone/>
            </a:pPr>
            <a:br>
              <a:rPr b="0" lang="en-GB"/>
            </a:br>
            <a:endParaRPr/>
          </a:p>
        </p:txBody>
      </p:sp>
      <p:sp>
        <p:nvSpPr>
          <p:cNvPr id="192" name="Google Shape;1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6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6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888888"/>
              </a:buClr>
              <a:buSzPts val="2400"/>
              <a:buNone/>
              <a:defRPr sz="2400">
                <a:solidFill>
                  <a:srgbClr val="888888"/>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3" name="Google Shape;93;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descr="Tag=AccentColor&#10;Flavor=Light&#10;Target=FillAndLine" id="97" name="Google Shape;97;p64"/>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 name="Google Shape;98;p64"/>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4"/>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0" name="Google Shape;100;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descr="Tag=AccentColor&#10;Flavor=Light&#10;Target=FillAndLine" id="114" name="Google Shape;114;p66"/>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 name="Google Shape;115;p66"/>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66"/>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17" name="Google Shape;117;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6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7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4"/>
          <p:cNvSpPr/>
          <p:nvPr>
            <p:ph idx="2" type="pic"/>
          </p:nvPr>
        </p:nvSpPr>
        <p:spPr>
          <a:xfrm>
            <a:off x="5183188" y="987425"/>
            <a:ext cx="6172200" cy="4873625"/>
          </a:xfrm>
          <a:prstGeom prst="rect">
            <a:avLst/>
          </a:prstGeom>
          <a:noFill/>
          <a:ln>
            <a:noFill/>
          </a:ln>
        </p:spPr>
      </p:sp>
      <p:sp>
        <p:nvSpPr>
          <p:cNvPr id="68" name="Google Shape;68;p7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7" name="Shape 107"/>
        <p:cNvGrpSpPr/>
        <p:nvPr/>
      </p:nvGrpSpPr>
      <p:grpSpPr>
        <a:xfrm>
          <a:off x="0" y="0"/>
          <a:ext cx="0" cy="0"/>
          <a:chOff x="0" y="0"/>
          <a:chExt cx="0" cy="0"/>
        </a:xfrm>
      </p:grpSpPr>
      <p:sp>
        <p:nvSpPr>
          <p:cNvPr id="108" name="Google Shape;108;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 name="Google Shape;109;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lnSpc>
                <a:spcPct val="11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lnSpc>
                <a:spcPct val="11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10" name="Google Shape;110;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11" name="Google Shape;111;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12" name="Google Shape;112;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hyperlink" Target="https://www.deviantart.com/lizard-socks/art/Conversation-483009293" TargetMode="External"/><Relationship Id="rId5"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hyperlink" Target="https://en.wikipedia.org/wiki/File:Hello_in_different_languages_word_cloud.jpeg" TargetMode="External"/><Relationship Id="rId5"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2.jpg"/><Relationship Id="rId4" Type="http://schemas.openxmlformats.org/officeDocument/2006/relationships/hyperlink" Target="https://www.flickr.com/photos/ky_olsen/3133347219" TargetMode="External"/><Relationship Id="rId5" Type="http://schemas.openxmlformats.org/officeDocument/2006/relationships/hyperlink" Target="https://creativecommons.org/licenses/by/3.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8.jpg"/><Relationship Id="rId4" Type="http://schemas.openxmlformats.org/officeDocument/2006/relationships/hyperlink" Target="https://www.flickr.com/photos/ky_olsen/3133347219" TargetMode="External"/><Relationship Id="rId5" Type="http://schemas.openxmlformats.org/officeDocument/2006/relationships/hyperlink" Target="https://creativecommons.org/licenses/by/3.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36.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39.jp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0.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44.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2.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1.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5.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3.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0.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Basic Psychosocial Skills + </a:t>
            </a:r>
            <a:endParaRPr/>
          </a:p>
        </p:txBody>
      </p:sp>
      <p:sp>
        <p:nvSpPr>
          <p:cNvPr id="126" name="Google Shape;126;p1"/>
          <p:cNvSpPr txBox="1"/>
          <p:nvPr>
            <p:ph idx="1" type="body"/>
          </p:nvPr>
        </p:nvSpPr>
        <p:spPr>
          <a:xfrm>
            <a:off x="831850" y="2936631"/>
            <a:ext cx="10515600"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GB" sz="3400">
                <a:solidFill>
                  <a:srgbClr val="595959"/>
                </a:solidFill>
              </a:rPr>
              <a:t>A short course for frontline workers in Myanmar </a:t>
            </a:r>
            <a:endParaRPr b="1" sz="3400">
              <a:solidFill>
                <a:srgbClr val="595959"/>
              </a:solidFill>
            </a:endParaRPr>
          </a:p>
          <a:p>
            <a:pPr indent="0" lvl="0" marL="0" rtl="0" algn="l">
              <a:lnSpc>
                <a:spcPct val="90000"/>
              </a:lnSpc>
              <a:spcBef>
                <a:spcPts val="1000"/>
              </a:spcBef>
              <a:spcAft>
                <a:spcPts val="0"/>
              </a:spcAft>
              <a:buClr>
                <a:srgbClr val="3F3F3F"/>
              </a:buClr>
              <a:buSzPts val="2400"/>
              <a:buNone/>
            </a:pPr>
            <a:r>
              <a:t/>
            </a:r>
            <a:endParaRPr/>
          </a:p>
        </p:txBody>
      </p:sp>
      <p:pic>
        <p:nvPicPr>
          <p:cNvPr descr="A picture containing logo&#10;&#10;Description automatically generated" id="127" name="Google Shape;127;p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1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 name="Google Shape;204;p10"/>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000"/>
              <a:buNone/>
            </a:pPr>
            <a:r>
              <a:rPr b="1" lang="en-GB" sz="2000">
                <a:latin typeface="Quattrocento Sans"/>
                <a:ea typeface="Quattrocento Sans"/>
                <a:cs typeface="Quattrocento Sans"/>
                <a:sym typeface="Quattrocento Sans"/>
              </a:rPr>
              <a:t>The way in which you present yourself can affect the way people respond to you</a:t>
            </a:r>
            <a:endParaRPr b="1" sz="2000">
              <a:latin typeface="Quattrocento Sans"/>
              <a:ea typeface="Quattrocento Sans"/>
              <a:cs typeface="Quattrocento Sans"/>
              <a:sym typeface="Quattrocento Sans"/>
            </a:endParaRPr>
          </a:p>
        </p:txBody>
      </p:sp>
      <p:sp>
        <p:nvSpPr>
          <p:cNvPr id="205" name="Google Shape;205;p10"/>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0D455"/>
          </a:solidFill>
          <a:ln cap="rnd" cmpd="sng" w="38100">
            <a:solidFill>
              <a:srgbClr val="D0D4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Two people sitting at a desk&#10;&#10;Description automatically generated with low confidence" id="206" name="Google Shape;206;p10"/>
          <p:cNvPicPr preferRelativeResize="0"/>
          <p:nvPr/>
        </p:nvPicPr>
        <p:blipFill rotWithShape="1">
          <a:blip r:embed="rId3">
            <a:alphaModFix/>
          </a:blip>
          <a:srcRect b="-1" l="27006" r="604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500"/>
                                        <p:tgtEl>
                                          <p:spTgt spid="20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211" name="Shape 211"/>
        <p:cNvGrpSpPr/>
        <p:nvPr/>
      </p:nvGrpSpPr>
      <p:grpSpPr>
        <a:xfrm>
          <a:off x="0" y="0"/>
          <a:ext cx="0" cy="0"/>
          <a:chOff x="0" y="0"/>
          <a:chExt cx="0" cy="0"/>
        </a:xfrm>
      </p:grpSpPr>
      <p:sp>
        <p:nvSpPr>
          <p:cNvPr id="212" name="Google Shape;212;p11"/>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 name="Google Shape;213;p11"/>
          <p:cNvSpPr/>
          <p:nvPr/>
        </p:nvSpPr>
        <p:spPr>
          <a:xfrm>
            <a:off x="0" y="0"/>
            <a:ext cx="12188952"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4" name="Google Shape;214;p11"/>
          <p:cNvSpPr txBox="1"/>
          <p:nvPr>
            <p:ph type="ctrTitle"/>
          </p:nvPr>
        </p:nvSpPr>
        <p:spPr>
          <a:xfrm>
            <a:off x="640080" y="325369"/>
            <a:ext cx="4368602" cy="195684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33483"/>
              <a:buFont typeface="Arial"/>
              <a:buNone/>
            </a:pPr>
            <a:r>
              <a:rPr b="1" lang="en-GB" sz="4944"/>
              <a:t>IT DEPENDS ON WHETHER</a:t>
            </a:r>
            <a:r>
              <a:rPr b="1" lang="en-GB" sz="6600"/>
              <a:t> </a:t>
            </a:r>
            <a:endParaRPr/>
          </a:p>
        </p:txBody>
      </p:sp>
      <p:sp>
        <p:nvSpPr>
          <p:cNvPr id="215" name="Google Shape;215;p11"/>
          <p:cNvSpPr/>
          <p:nvPr/>
        </p:nvSpPr>
        <p:spPr>
          <a:xfrm>
            <a:off x="765093" y="2563839"/>
            <a:ext cx="3931920" cy="27432"/>
          </a:xfrm>
          <a:custGeom>
            <a:rect b="b" l="l" r="r" t="t"/>
            <a:pathLst>
              <a:path extrusionOk="0" fill="none" h="27432" w="393192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extrusionOk="0" h="27432" w="393192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A650"/>
          </a:solidFill>
          <a:ln cap="rnd" cmpd="sng" w="38100">
            <a:solidFill>
              <a:srgbClr val="DFA6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6" name="Google Shape;216;p11"/>
          <p:cNvSpPr txBox="1"/>
          <p:nvPr>
            <p:ph idx="1" type="subTitle"/>
          </p:nvPr>
        </p:nvSpPr>
        <p:spPr>
          <a:xfrm>
            <a:off x="640080" y="2872899"/>
            <a:ext cx="4243589" cy="332066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10000"/>
              </a:lnSpc>
              <a:spcBef>
                <a:spcPts val="0"/>
              </a:spcBef>
              <a:spcAft>
                <a:spcPts val="0"/>
              </a:spcAft>
              <a:buClr>
                <a:schemeClr val="dk1"/>
              </a:buClr>
              <a:buSzPct val="100000"/>
              <a:buFont typeface="Arial"/>
              <a:buChar char="•"/>
            </a:pPr>
            <a:r>
              <a:rPr lang="en-GB">
                <a:latin typeface="Quattrocento Sans"/>
                <a:ea typeface="Quattrocento Sans"/>
                <a:cs typeface="Quattrocento Sans"/>
                <a:sym typeface="Quattrocento Sans"/>
              </a:rPr>
              <a:t>You seem trustworthy</a:t>
            </a:r>
            <a:endParaRPr/>
          </a:p>
          <a:p>
            <a:pPr indent="-77470" lvl="0" marL="228600" rtl="0" algn="l">
              <a:lnSpc>
                <a:spcPct val="110000"/>
              </a:lnSpc>
              <a:spcBef>
                <a:spcPts val="600"/>
              </a:spcBef>
              <a:spcAft>
                <a:spcPts val="0"/>
              </a:spcAft>
              <a:buClr>
                <a:schemeClr val="dk1"/>
              </a:buClr>
              <a:buSzPct val="100000"/>
              <a:buFont typeface="Arial"/>
              <a:buNone/>
            </a:pPr>
            <a:r>
              <a:t/>
            </a:r>
            <a:endParaRPr>
              <a:latin typeface="Quattrocento Sans"/>
              <a:ea typeface="Quattrocento Sans"/>
              <a:cs typeface="Quattrocento Sans"/>
              <a:sym typeface="Quattrocento Sans"/>
            </a:endParaRPr>
          </a:p>
          <a:p>
            <a:pPr indent="-228600" lvl="0" marL="228600" rtl="0" algn="l">
              <a:lnSpc>
                <a:spcPct val="110000"/>
              </a:lnSpc>
              <a:spcBef>
                <a:spcPts val="600"/>
              </a:spcBef>
              <a:spcAft>
                <a:spcPts val="0"/>
              </a:spcAft>
              <a:buClr>
                <a:schemeClr val="dk1"/>
              </a:buClr>
              <a:buSzPct val="100000"/>
              <a:buFont typeface="Arial"/>
              <a:buChar char="•"/>
            </a:pPr>
            <a:r>
              <a:rPr lang="en-GB">
                <a:latin typeface="Quattrocento Sans"/>
                <a:ea typeface="Quattrocento Sans"/>
                <a:cs typeface="Quattrocento Sans"/>
                <a:sym typeface="Quattrocento Sans"/>
              </a:rPr>
              <a:t>They feel comfortable talking to you</a:t>
            </a:r>
            <a:endParaRPr/>
          </a:p>
          <a:p>
            <a:pPr indent="-77470" lvl="0" marL="228600" rtl="0" algn="l">
              <a:lnSpc>
                <a:spcPct val="110000"/>
              </a:lnSpc>
              <a:spcBef>
                <a:spcPts val="600"/>
              </a:spcBef>
              <a:spcAft>
                <a:spcPts val="0"/>
              </a:spcAft>
              <a:buClr>
                <a:schemeClr val="dk1"/>
              </a:buClr>
              <a:buSzPct val="100000"/>
              <a:buFont typeface="Arial"/>
              <a:buNone/>
            </a:pPr>
            <a:r>
              <a:t/>
            </a:r>
            <a:endParaRPr>
              <a:latin typeface="Quattrocento Sans"/>
              <a:ea typeface="Quattrocento Sans"/>
              <a:cs typeface="Quattrocento Sans"/>
              <a:sym typeface="Quattrocento Sans"/>
            </a:endParaRPr>
          </a:p>
          <a:p>
            <a:pPr indent="-228600" lvl="0" marL="228600" rtl="0" algn="l">
              <a:lnSpc>
                <a:spcPct val="110000"/>
              </a:lnSpc>
              <a:spcBef>
                <a:spcPts val="600"/>
              </a:spcBef>
              <a:spcAft>
                <a:spcPts val="0"/>
              </a:spcAft>
              <a:buClr>
                <a:schemeClr val="dk1"/>
              </a:buClr>
              <a:buSzPct val="100000"/>
              <a:buFont typeface="Arial"/>
              <a:buChar char="•"/>
            </a:pPr>
            <a:r>
              <a:rPr lang="en-GB">
                <a:latin typeface="Quattrocento Sans"/>
                <a:ea typeface="Quattrocento Sans"/>
                <a:cs typeface="Quattrocento Sans"/>
                <a:sym typeface="Quattrocento Sans"/>
              </a:rPr>
              <a:t>Both you and the person you are helping are in a supportive environment</a:t>
            </a:r>
            <a:endParaRPr/>
          </a:p>
        </p:txBody>
      </p:sp>
      <p:pic>
        <p:nvPicPr>
          <p:cNvPr descr="A close up of a hand&#10;&#10;Description automatically generated" id="217" name="Google Shape;217;p11"/>
          <p:cNvPicPr preferRelativeResize="0"/>
          <p:nvPr/>
        </p:nvPicPr>
        <p:blipFill rotWithShape="1">
          <a:blip r:embed="rId3">
            <a:alphaModFix/>
          </a:blip>
          <a:srcRect b="-1" l="13279" r="6475"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222" name="Shape 222"/>
        <p:cNvGrpSpPr/>
        <p:nvPr/>
      </p:nvGrpSpPr>
      <p:grpSpPr>
        <a:xfrm>
          <a:off x="0" y="0"/>
          <a:ext cx="0" cy="0"/>
          <a:chOff x="0" y="0"/>
          <a:chExt cx="0" cy="0"/>
        </a:xfrm>
      </p:grpSpPr>
      <p:sp>
        <p:nvSpPr>
          <p:cNvPr id="223" name="Google Shape;223;p12"/>
          <p:cNvSpPr/>
          <p:nvPr/>
        </p:nvSpPr>
        <p:spPr>
          <a:xfrm>
            <a:off x="0" y="0"/>
            <a:ext cx="12188952"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4" name="Google Shape;224;p12"/>
          <p:cNvSpPr/>
          <p:nvPr/>
        </p:nvSpPr>
        <p:spPr>
          <a:xfrm>
            <a:off x="0" y="937549"/>
            <a:ext cx="12191999" cy="5058137"/>
          </a:xfrm>
          <a:prstGeom prst="rect">
            <a:avLst/>
          </a:prstGeom>
          <a:gradFill>
            <a:gsLst>
              <a:gs pos="0">
                <a:srgbClr val="000000">
                  <a:alpha val="0"/>
                </a:srgbClr>
              </a:gs>
              <a:gs pos="20000">
                <a:srgbClr val="000000">
                  <a:alpha val="14117"/>
                </a:srgbClr>
              </a:gs>
              <a:gs pos="50000">
                <a:srgbClr val="000000">
                  <a:alpha val="29019"/>
                </a:srgbClr>
              </a:gs>
              <a:gs pos="80000">
                <a:srgbClr val="000000">
                  <a:alpha val="14117"/>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5" name="Google Shape;225;p12"/>
          <p:cNvSpPr txBox="1"/>
          <p:nvPr>
            <p:ph type="ctrTitle"/>
          </p:nvPr>
        </p:nvSpPr>
        <p:spPr>
          <a:xfrm>
            <a:off x="1524000" y="1122363"/>
            <a:ext cx="9144000" cy="306324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8800"/>
              <a:buFont typeface="Quattrocento Sans"/>
              <a:buNone/>
            </a:pPr>
            <a:r>
              <a:rPr b="1" lang="en-GB" sz="8800">
                <a:solidFill>
                  <a:schemeClr val="lt1"/>
                </a:solidFill>
                <a:latin typeface="Quattrocento Sans"/>
                <a:ea typeface="Quattrocento Sans"/>
                <a:cs typeface="Quattrocento Sans"/>
                <a:sym typeface="Quattrocento Sans"/>
              </a:rPr>
              <a:t>What should you do first?</a:t>
            </a:r>
            <a:endParaRPr sz="8800">
              <a:solidFill>
                <a:schemeClr val="lt1"/>
              </a:solidFill>
              <a:latin typeface="Quattrocento Sans"/>
              <a:ea typeface="Quattrocento Sans"/>
              <a:cs typeface="Quattrocento Sans"/>
              <a:sym typeface="Quattrocento Sans"/>
            </a:endParaRPr>
          </a:p>
        </p:txBody>
      </p:sp>
      <p:sp>
        <p:nvSpPr>
          <p:cNvPr id="226" name="Google Shape;226;p12"/>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231" name="Shape 231"/>
        <p:cNvGrpSpPr/>
        <p:nvPr/>
      </p:nvGrpSpPr>
      <p:grpSpPr>
        <a:xfrm>
          <a:off x="0" y="0"/>
          <a:ext cx="0" cy="0"/>
          <a:chOff x="0" y="0"/>
          <a:chExt cx="0" cy="0"/>
        </a:xfrm>
      </p:grpSpPr>
      <p:sp>
        <p:nvSpPr>
          <p:cNvPr id="232" name="Google Shape;232;p13"/>
          <p:cNvSpPr/>
          <p:nvPr/>
        </p:nvSpPr>
        <p:spPr>
          <a:xfrm>
            <a:off x="0" y="0"/>
            <a:ext cx="12192000"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3" name="Google Shape;233;p13"/>
          <p:cNvSpPr txBox="1"/>
          <p:nvPr>
            <p:ph idx="1" type="subTitle"/>
          </p:nvPr>
        </p:nvSpPr>
        <p:spPr>
          <a:xfrm>
            <a:off x="680634" y="213700"/>
            <a:ext cx="4226645" cy="395174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b="1" lang="en-GB" sz="2400">
                <a:latin typeface="Quattrocento Sans"/>
                <a:ea typeface="Quattrocento Sans"/>
                <a:cs typeface="Quattrocento Sans"/>
                <a:sym typeface="Quattrocento Sans"/>
              </a:rPr>
              <a:t>For a person to feel supported by you, they first need to trust you and feel comfortable with you. </a:t>
            </a:r>
            <a:br>
              <a:rPr b="1" lang="en-GB" sz="2400">
                <a:latin typeface="Quattrocento Sans"/>
                <a:ea typeface="Quattrocento Sans"/>
                <a:cs typeface="Quattrocento Sans"/>
                <a:sym typeface="Quattrocento Sans"/>
              </a:rPr>
            </a:br>
            <a:br>
              <a:rPr b="1" lang="en-GB" sz="2400">
                <a:latin typeface="Quattrocento Sans"/>
                <a:ea typeface="Quattrocento Sans"/>
                <a:cs typeface="Quattrocento Sans"/>
                <a:sym typeface="Quattrocento Sans"/>
              </a:rPr>
            </a:br>
            <a:r>
              <a:rPr b="1" lang="en-GB" sz="2400">
                <a:latin typeface="Quattrocento Sans"/>
                <a:ea typeface="Quattrocento Sans"/>
                <a:cs typeface="Quattrocento Sans"/>
                <a:sym typeface="Quattrocento Sans"/>
              </a:rPr>
              <a:t>You could pave the way for this to happen by beginning the conversation with the person you’re helping in a respectful and humble way. </a:t>
            </a:r>
            <a:endParaRPr b="1" sz="2400">
              <a:latin typeface="Quattrocento Sans"/>
              <a:ea typeface="Quattrocento Sans"/>
              <a:cs typeface="Quattrocento Sans"/>
              <a:sym typeface="Quattrocento Sans"/>
            </a:endParaRPr>
          </a:p>
        </p:txBody>
      </p:sp>
      <p:sp>
        <p:nvSpPr>
          <p:cNvPr id="234" name="Google Shape;234;p13"/>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BA7039"/>
          </a:solidFill>
          <a:ln cap="rnd" cmpd="sng" w="38100">
            <a:solidFill>
              <a:srgbClr val="BA703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oy, doll, drawing&#10;&#10;Description automatically generated" id="235" name="Google Shape;235;p13"/>
          <p:cNvPicPr preferRelativeResize="0"/>
          <p:nvPr/>
        </p:nvPicPr>
        <p:blipFill rotWithShape="1">
          <a:blip r:embed="rId3">
            <a:alphaModFix/>
          </a:blip>
          <a:srcRect b="0" l="0" r="0" t="0"/>
          <a:stretch/>
        </p:blipFill>
        <p:spPr>
          <a:xfrm>
            <a:off x="5301387" y="640080"/>
            <a:ext cx="5920434" cy="5550408"/>
          </a:xfrm>
          <a:prstGeom prst="rect">
            <a:avLst/>
          </a:prstGeom>
          <a:noFill/>
          <a:ln>
            <a:noFill/>
          </a:ln>
        </p:spPr>
      </p:pic>
      <p:sp>
        <p:nvSpPr>
          <p:cNvPr id="236" name="Google Shape;236;p13"/>
          <p:cNvSpPr txBox="1"/>
          <p:nvPr/>
        </p:nvSpPr>
        <p:spPr>
          <a:xfrm>
            <a:off x="5206951" y="6193936"/>
            <a:ext cx="5715944" cy="527956"/>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rgbClr val="000000"/>
              </a:buClr>
              <a:buSzPts val="1100"/>
              <a:buFont typeface="Arial"/>
              <a:buNone/>
            </a:pPr>
            <a:r>
              <a:rPr b="0" i="0" lang="en-GB" sz="1100" u="sng" cap="none" strike="noStrike">
                <a:solidFill>
                  <a:schemeClr val="dk1"/>
                </a:solidFill>
                <a:latin typeface="Avenir"/>
                <a:ea typeface="Avenir"/>
                <a:cs typeface="Avenir"/>
                <a:sym typeface="Avenir"/>
                <a:hlinkClick r:id="rId4">
                  <a:extLst>
                    <a:ext uri="{A12FA001-AC4F-418D-AE19-62706E023703}">
                      <ahyp:hlinkClr val="tx"/>
                    </a:ext>
                  </a:extLst>
                </a:hlinkClick>
              </a:rPr>
              <a:t>This Photo</a:t>
            </a:r>
            <a:r>
              <a:rPr b="0" i="0" lang="en-GB" sz="1100" u="none" cap="none" strike="noStrike">
                <a:solidFill>
                  <a:schemeClr val="dk1"/>
                </a:solidFill>
                <a:latin typeface="Avenir"/>
                <a:ea typeface="Avenir"/>
                <a:cs typeface="Avenir"/>
                <a:sym typeface="Avenir"/>
              </a:rPr>
              <a:t> by Unknown author is licensed under </a:t>
            </a:r>
            <a:r>
              <a:rPr b="0" i="0" lang="en-GB" sz="1100" u="sng" cap="none" strike="noStrike">
                <a:solidFill>
                  <a:schemeClr val="dk1"/>
                </a:solidFill>
                <a:latin typeface="Avenir"/>
                <a:ea typeface="Avenir"/>
                <a:cs typeface="Avenir"/>
                <a:sym typeface="Avenir"/>
                <a:hlinkClick r:id="rId5">
                  <a:extLst>
                    <a:ext uri="{A12FA001-AC4F-418D-AE19-62706E023703}">
                      <ahyp:hlinkClr val="tx"/>
                    </a:ext>
                  </a:extLst>
                </a:hlinkClick>
              </a:rPr>
              <a:t>CC BY</a:t>
            </a:r>
            <a:r>
              <a:rPr b="0" i="0" lang="en-GB" sz="1100" u="none" cap="none" strike="noStrike">
                <a:solidFill>
                  <a:schemeClr val="dk1"/>
                </a:solidFill>
                <a:latin typeface="Avenir"/>
                <a:ea typeface="Avenir"/>
                <a:cs typeface="Avenir"/>
                <a:sym typeface="Avenir"/>
              </a:rPr>
              <a:t>.</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looking at the camera&#10;&#10;Description automatically generated" id="243" name="Google Shape;243;p14"/>
          <p:cNvPicPr preferRelativeResize="0"/>
          <p:nvPr/>
        </p:nvPicPr>
        <p:blipFill rotWithShape="1">
          <a:blip r:embed="rId3">
            <a:alphaModFix/>
          </a:blip>
          <a:srcRect b="13505" l="9091" r="0" t="5965"/>
          <a:stretch/>
        </p:blipFill>
        <p:spPr>
          <a:xfrm>
            <a:off x="-2" y="10"/>
            <a:ext cx="12192003" cy="6857990"/>
          </a:xfrm>
          <a:prstGeom prst="rect">
            <a:avLst/>
          </a:prstGeom>
          <a:noFill/>
          <a:ln>
            <a:noFill/>
          </a:ln>
        </p:spPr>
      </p:pic>
      <p:sp>
        <p:nvSpPr>
          <p:cNvPr id="244" name="Google Shape;244;p14"/>
          <p:cNvSpPr/>
          <p:nvPr/>
        </p:nvSpPr>
        <p:spPr>
          <a:xfrm flipH="1">
            <a:off x="2788244" y="0"/>
            <a:ext cx="9403756" cy="6858000"/>
          </a:xfrm>
          <a:prstGeom prst="rect">
            <a:avLst/>
          </a:prstGeom>
          <a:gradFill>
            <a:gsLst>
              <a:gs pos="0">
                <a:srgbClr val="000000">
                  <a:alpha val="0"/>
                </a:srgbClr>
              </a:gs>
              <a:gs pos="30000">
                <a:srgbClr val="000000">
                  <a:alpha val="20000"/>
                </a:srgbClr>
              </a:gs>
              <a:gs pos="58000">
                <a:srgbClr val="000000">
                  <a:alpha val="29019"/>
                </a:srgbClr>
              </a:gs>
              <a:gs pos="100000">
                <a:srgbClr val="000000">
                  <a:alpha val="29019"/>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5" name="Google Shape;245;p14"/>
          <p:cNvSpPr txBox="1"/>
          <p:nvPr>
            <p:ph idx="1" type="subTitle"/>
          </p:nvPr>
        </p:nvSpPr>
        <p:spPr>
          <a:xfrm>
            <a:off x="5962850" y="3869350"/>
            <a:ext cx="5909100" cy="2988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Clr>
                <a:schemeClr val="dk1"/>
              </a:buClr>
              <a:buSzPts val="1100"/>
              <a:buFont typeface="Arial"/>
              <a:buNone/>
            </a:pPr>
            <a:r>
              <a:rPr b="1" lang="en-GB">
                <a:solidFill>
                  <a:srgbClr val="FFFFFF"/>
                </a:solidFill>
              </a:rPr>
              <a:t>Even if someone is aggressive or confused, being respectful is a useful approach to use, and might even help to ease a tense situation.</a:t>
            </a:r>
            <a:endParaRPr b="1">
              <a:solidFill>
                <a:srgbClr val="FFFFFF"/>
              </a:solidFill>
            </a:endParaRPr>
          </a:p>
          <a:p>
            <a:pPr indent="0" lvl="0" marL="0" rtl="0" algn="l">
              <a:lnSpc>
                <a:spcPct val="100000"/>
              </a:lnSpc>
              <a:spcBef>
                <a:spcPts val="0"/>
              </a:spcBef>
              <a:spcAft>
                <a:spcPts val="0"/>
              </a:spcAft>
              <a:buClr>
                <a:schemeClr val="lt1"/>
              </a:buClr>
              <a:buSzPts val="2800"/>
              <a:buNone/>
            </a:pPr>
            <a:r>
              <a:t/>
            </a:r>
            <a:endParaRPr b="1">
              <a:solidFill>
                <a:schemeClr val="lt1"/>
              </a:solidFill>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2" name="Google Shape;252;p15"/>
          <p:cNvSpPr txBox="1"/>
          <p:nvPr>
            <p:ph type="ctrTitle"/>
          </p:nvPr>
        </p:nvSpPr>
        <p:spPr>
          <a:xfrm>
            <a:off x="641604" y="4553712"/>
            <a:ext cx="10908792" cy="1069848"/>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7200"/>
              <a:buFont typeface="Quattrocento Sans"/>
              <a:buNone/>
            </a:pPr>
            <a:r>
              <a:rPr b="1" lang="en-GB" sz="7200">
                <a:latin typeface="Quattrocento Sans"/>
                <a:ea typeface="Quattrocento Sans"/>
                <a:cs typeface="Quattrocento Sans"/>
                <a:sym typeface="Quattrocento Sans"/>
              </a:rPr>
              <a:t>Some Do's and Don'ts</a:t>
            </a:r>
            <a:endParaRPr/>
          </a:p>
        </p:txBody>
      </p:sp>
      <p:pic>
        <p:nvPicPr>
          <p:cNvPr id="253" name="Google Shape;253;p15"/>
          <p:cNvPicPr preferRelativeResize="0"/>
          <p:nvPr/>
        </p:nvPicPr>
        <p:blipFill rotWithShape="1">
          <a:blip r:embed="rId3">
            <a:alphaModFix/>
          </a:blip>
          <a:srcRect b="30587" l="0" r="0" t="3840"/>
          <a:stretch/>
        </p:blipFill>
        <p:spPr>
          <a:xfrm>
            <a:off x="20" y="10"/>
            <a:ext cx="12191979" cy="4196972"/>
          </a:xfrm>
          <a:custGeom>
            <a:rect b="b" l="l" r="r" t="t"/>
            <a:pathLst>
              <a:path extrusionOk="0" h="4196982" w="12191999">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16"/>
          <p:cNvSpPr txBox="1"/>
          <p:nvPr/>
        </p:nvSpPr>
        <p:spPr>
          <a:xfrm>
            <a:off x="890337" y="640080"/>
            <a:ext cx="4419839" cy="356616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1. Keep an open, relaxed posture</a:t>
            </a:r>
            <a:endParaRPr b="0" i="0" sz="1400" u="none" cap="none" strike="noStrike">
              <a:solidFill>
                <a:srgbClr val="000000"/>
              </a:solidFill>
              <a:latin typeface="Arial"/>
              <a:ea typeface="Arial"/>
              <a:cs typeface="Arial"/>
              <a:sym typeface="Arial"/>
            </a:endParaRPr>
          </a:p>
        </p:txBody>
      </p:sp>
      <p:sp>
        <p:nvSpPr>
          <p:cNvPr id="261" name="Google Shape;261;p16"/>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4800"/>
              <a:buNone/>
            </a:pPr>
            <a:r>
              <a:rPr b="1" lang="en-GB" sz="4800"/>
              <a:t>Don’t cross your arms</a:t>
            </a:r>
            <a:endParaRPr/>
          </a:p>
          <a:p>
            <a:pPr indent="0" lvl="0" marL="0" rtl="0" algn="l">
              <a:lnSpc>
                <a:spcPct val="110000"/>
              </a:lnSpc>
              <a:spcBef>
                <a:spcPts val="1000"/>
              </a:spcBef>
              <a:spcAft>
                <a:spcPts val="0"/>
              </a:spcAft>
              <a:buClr>
                <a:schemeClr val="dk1"/>
              </a:buClr>
              <a:buSzPts val="2800"/>
              <a:buNone/>
            </a:pPr>
            <a:r>
              <a:t/>
            </a:r>
            <a:endParaRPr b="1"/>
          </a:p>
        </p:txBody>
      </p:sp>
      <p:sp>
        <p:nvSpPr>
          <p:cNvPr id="262" name="Google Shape;262;p16"/>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31CCEF"/>
          </a:solidFill>
          <a:ln cap="rnd" cmpd="sng" w="38100">
            <a:solidFill>
              <a:srgbClr val="31CCE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263" name="Google Shape;263;p16"/>
          <p:cNvPicPr preferRelativeResize="0"/>
          <p:nvPr/>
        </p:nvPicPr>
        <p:blipFill rotWithShape="1">
          <a:blip r:embed="rId3">
            <a:alphaModFix/>
          </a:blip>
          <a:srcRect b="0" l="0" r="0" t="302"/>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0" name="Google Shape;270;p17"/>
          <p:cNvSpPr txBox="1"/>
          <p:nvPr/>
        </p:nvSpPr>
        <p:spPr>
          <a:xfrm>
            <a:off x="638882" y="639193"/>
            <a:ext cx="3571810" cy="3573516"/>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2. Look at the person when you speak with them</a:t>
            </a:r>
            <a:endParaRPr b="0" i="0" sz="1400" u="none" cap="none" strike="noStrike">
              <a:solidFill>
                <a:srgbClr val="000000"/>
              </a:solidFill>
              <a:latin typeface="Arial"/>
              <a:ea typeface="Arial"/>
              <a:cs typeface="Arial"/>
              <a:sym typeface="Arial"/>
            </a:endParaRPr>
          </a:p>
        </p:txBody>
      </p:sp>
      <p:sp>
        <p:nvSpPr>
          <p:cNvPr id="271" name="Google Shape;271;p17"/>
          <p:cNvSpPr txBox="1"/>
          <p:nvPr>
            <p:ph idx="1" type="subTitle"/>
          </p:nvPr>
        </p:nvSpPr>
        <p:spPr>
          <a:xfrm>
            <a:off x="638875" y="4631150"/>
            <a:ext cx="3819900" cy="19128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0000"/>
              </a:lnSpc>
              <a:spcBef>
                <a:spcPts val="0"/>
              </a:spcBef>
              <a:spcAft>
                <a:spcPts val="0"/>
              </a:spcAft>
              <a:buClr>
                <a:schemeClr val="dk1"/>
              </a:buClr>
              <a:buSzPct val="100000"/>
              <a:buNone/>
            </a:pPr>
            <a:r>
              <a:rPr b="1" lang="en-GB" sz="4000"/>
              <a:t>Don’t look away, down at the floor or at your phone</a:t>
            </a:r>
            <a:endParaRPr/>
          </a:p>
          <a:p>
            <a:pPr indent="0" lvl="0" marL="0" rtl="0" algn="l">
              <a:lnSpc>
                <a:spcPct val="110000"/>
              </a:lnSpc>
              <a:spcBef>
                <a:spcPts val="1000"/>
              </a:spcBef>
              <a:spcAft>
                <a:spcPts val="0"/>
              </a:spcAft>
              <a:buClr>
                <a:schemeClr val="dk1"/>
              </a:buClr>
              <a:buSzPct val="100000"/>
              <a:buNone/>
            </a:pPr>
            <a:r>
              <a:t/>
            </a:r>
            <a:endParaRPr b="1"/>
          </a:p>
        </p:txBody>
      </p:sp>
      <p:sp>
        <p:nvSpPr>
          <p:cNvPr id="272" name="Google Shape;272;p17"/>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273" name="Google Shape;273;p17"/>
          <p:cNvPicPr preferRelativeResize="0"/>
          <p:nvPr/>
        </p:nvPicPr>
        <p:blipFill rotWithShape="1">
          <a:blip r:embed="rId3">
            <a:alphaModFix/>
          </a:blip>
          <a:srcRect b="69797" l="-2463" r="985" t="0"/>
          <a:stretch/>
        </p:blipFill>
        <p:spPr>
          <a:xfrm>
            <a:off x="4654296" y="1320364"/>
            <a:ext cx="7214616" cy="41898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0" name="Google Shape;280;p18"/>
          <p:cNvSpPr txBox="1"/>
          <p:nvPr/>
        </p:nvSpPr>
        <p:spPr>
          <a:xfrm>
            <a:off x="638882" y="639193"/>
            <a:ext cx="3571810" cy="3573516"/>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3. Use culturally appropriate eye contact to support the person to feel relaxed and heard</a:t>
            </a:r>
            <a:endParaRPr b="0" i="0" sz="1400" u="none" cap="none" strike="noStrike">
              <a:solidFill>
                <a:srgbClr val="000000"/>
              </a:solidFill>
              <a:latin typeface="Arial"/>
              <a:ea typeface="Arial"/>
              <a:cs typeface="Arial"/>
              <a:sym typeface="Arial"/>
            </a:endParaRPr>
          </a:p>
        </p:txBody>
      </p:sp>
      <p:sp>
        <p:nvSpPr>
          <p:cNvPr id="281" name="Google Shape;281;p18"/>
          <p:cNvSpPr txBox="1"/>
          <p:nvPr>
            <p:ph idx="1" type="subTitle"/>
          </p:nvPr>
        </p:nvSpPr>
        <p:spPr>
          <a:xfrm>
            <a:off x="638875" y="4631150"/>
            <a:ext cx="3255000" cy="15594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0000"/>
              </a:lnSpc>
              <a:spcBef>
                <a:spcPts val="0"/>
              </a:spcBef>
              <a:spcAft>
                <a:spcPts val="0"/>
              </a:spcAft>
              <a:buClr>
                <a:schemeClr val="dk1"/>
              </a:buClr>
              <a:buSzPct val="45849"/>
              <a:buNone/>
            </a:pPr>
            <a:r>
              <a:rPr b="1" lang="en-GB" sz="7851"/>
              <a:t>Don’t use culturally inappropriate eye contact, e.g. stare at the person</a:t>
            </a:r>
            <a:endParaRPr sz="7051"/>
          </a:p>
          <a:p>
            <a:pPr indent="0" lvl="0" marL="0" rtl="0" algn="l">
              <a:lnSpc>
                <a:spcPct val="110000"/>
              </a:lnSpc>
              <a:spcBef>
                <a:spcPts val="1000"/>
              </a:spcBef>
              <a:spcAft>
                <a:spcPts val="0"/>
              </a:spcAft>
              <a:buClr>
                <a:schemeClr val="dk1"/>
              </a:buClr>
              <a:buSzPct val="100000"/>
              <a:buNone/>
            </a:pPr>
            <a:r>
              <a:t/>
            </a:r>
            <a:endParaRPr b="1" sz="3600"/>
          </a:p>
          <a:p>
            <a:pPr indent="0" lvl="0" marL="0" rtl="0" algn="l">
              <a:lnSpc>
                <a:spcPct val="110000"/>
              </a:lnSpc>
              <a:spcBef>
                <a:spcPts val="1000"/>
              </a:spcBef>
              <a:spcAft>
                <a:spcPts val="0"/>
              </a:spcAft>
              <a:buClr>
                <a:schemeClr val="dk1"/>
              </a:buClr>
              <a:buSzPct val="100000"/>
              <a:buNone/>
            </a:pPr>
            <a:r>
              <a:t/>
            </a:r>
            <a:endParaRPr b="1" sz="3600"/>
          </a:p>
        </p:txBody>
      </p:sp>
      <p:sp>
        <p:nvSpPr>
          <p:cNvPr id="282" name="Google Shape;282;p18"/>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283" name="Google Shape;283;p18"/>
          <p:cNvPicPr preferRelativeResize="0"/>
          <p:nvPr/>
        </p:nvPicPr>
        <p:blipFill rotWithShape="1">
          <a:blip r:embed="rId3">
            <a:alphaModFix/>
          </a:blip>
          <a:srcRect b="0" l="0" r="0" t="0"/>
          <a:stretch/>
        </p:blipFill>
        <p:spPr>
          <a:xfrm>
            <a:off x="4654296" y="1656722"/>
            <a:ext cx="7214616" cy="35171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0" name="Google Shape;290;p19"/>
          <p:cNvSpPr txBox="1"/>
          <p:nvPr>
            <p:ph idx="1" type="subTitle"/>
          </p:nvPr>
        </p:nvSpPr>
        <p:spPr>
          <a:xfrm>
            <a:off x="824125" y="4532750"/>
            <a:ext cx="4017900" cy="2119200"/>
          </a:xfrm>
          <a:prstGeom prst="rect">
            <a:avLst/>
          </a:prstGeom>
          <a:noFill/>
          <a:ln>
            <a:noFill/>
          </a:ln>
        </p:spPr>
        <p:txBody>
          <a:bodyPr anchorCtr="0" anchor="t" bIns="45700" lIns="91425" spcFirstLastPara="1" rIns="91425" wrap="square" tIns="45700">
            <a:normAutofit fontScale="62500" lnSpcReduction="20000"/>
          </a:bodyPr>
          <a:lstStyle/>
          <a:p>
            <a:pPr indent="-355600" lvl="0" marL="457200" rtl="0" algn="l">
              <a:lnSpc>
                <a:spcPct val="100000"/>
              </a:lnSpc>
              <a:spcBef>
                <a:spcPts val="0"/>
              </a:spcBef>
              <a:spcAft>
                <a:spcPts val="0"/>
              </a:spcAft>
              <a:buSzPct val="100000"/>
              <a:buChar char="●"/>
            </a:pPr>
            <a:r>
              <a:rPr b="1" lang="en-GB" sz="3200"/>
              <a:t>With children, use child-friendly words particularly for girls and boys at risk. </a:t>
            </a:r>
            <a:endParaRPr b="1" sz="3200"/>
          </a:p>
          <a:p>
            <a:pPr indent="-355600" lvl="0" marL="457200" rtl="0" algn="l">
              <a:lnSpc>
                <a:spcPct val="100000"/>
              </a:lnSpc>
              <a:spcBef>
                <a:spcPts val="0"/>
              </a:spcBef>
              <a:spcAft>
                <a:spcPts val="0"/>
              </a:spcAft>
              <a:buSzPct val="100000"/>
              <a:buChar char="●"/>
            </a:pPr>
            <a:r>
              <a:rPr b="1" lang="en-GB" sz="3200"/>
              <a:t>Don’t assume that the person knows who you are or what your role is in the response </a:t>
            </a:r>
            <a:endParaRPr b="1" sz="3200"/>
          </a:p>
        </p:txBody>
      </p:sp>
      <p:sp>
        <p:nvSpPr>
          <p:cNvPr id="291" name="Google Shape;291;p19"/>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drawing&#10;&#10;Description automatically generated" id="292" name="Google Shape;292;p19"/>
          <p:cNvPicPr preferRelativeResize="0"/>
          <p:nvPr/>
        </p:nvPicPr>
        <p:blipFill rotWithShape="1">
          <a:blip r:embed="rId3">
            <a:alphaModFix/>
          </a:blip>
          <a:srcRect b="47461" l="-9547" r="502" t="0"/>
          <a:stretch/>
        </p:blipFill>
        <p:spPr>
          <a:xfrm>
            <a:off x="6556711" y="640080"/>
            <a:ext cx="5788859" cy="5550408"/>
          </a:xfrm>
          <a:prstGeom prst="rect">
            <a:avLst/>
          </a:prstGeom>
          <a:noFill/>
          <a:ln>
            <a:noFill/>
          </a:ln>
        </p:spPr>
      </p:pic>
      <p:sp>
        <p:nvSpPr>
          <p:cNvPr id="293" name="Google Shape;293;p19"/>
          <p:cNvSpPr txBox="1"/>
          <p:nvPr/>
        </p:nvSpPr>
        <p:spPr>
          <a:xfrm>
            <a:off x="762784" y="667512"/>
            <a:ext cx="5333216" cy="1426175"/>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4. Clearly introduce yourself- your name and role (use simple, clear language and try not to use technical words)</a:t>
            </a:r>
            <a:endParaRPr b="1" i="0" sz="36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eb2513ad9c_0_0"/>
          <p:cNvSpPr txBox="1"/>
          <p:nvPr>
            <p:ph idx="1" type="body"/>
          </p:nvPr>
        </p:nvSpPr>
        <p:spPr>
          <a:xfrm>
            <a:off x="844550" y="509951"/>
            <a:ext cx="10503000" cy="4839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0000"/>
              </a:lnSpc>
              <a:spcBef>
                <a:spcPts val="1000"/>
              </a:spcBef>
              <a:spcAft>
                <a:spcPts val="0"/>
              </a:spcAft>
              <a:buClr>
                <a:schemeClr val="dk1"/>
              </a:buClr>
              <a:buSzPct val="50000"/>
              <a:buNone/>
            </a:pPr>
            <a:r>
              <a:rPr lang="en-GB" sz="2200">
                <a:solidFill>
                  <a:srgbClr val="595959"/>
                </a:solidFill>
                <a:latin typeface="Calibri"/>
                <a:ea typeface="Calibri"/>
                <a:cs typeface="Calibri"/>
                <a:sym typeface="Calibri"/>
              </a:rPr>
              <a:t>This course is an adaptation of the online course “Basic Psychosocial Skills: a short course for First Responders in Sri Lanka” produced by The Asia Foundation and The Good Practice Group, with support from the Lotus Circle. The content for the Sri Lanka course (https://psychosocialskills.teachable.com/) was adapted from the Inter-Agency Standing Committee publication “Basic Psychosocial Skills: A Guide for COVID-19 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GB" sz="2200">
                <a:solidFill>
                  <a:srgbClr val="595959"/>
                </a:solidFill>
                <a:latin typeface="Calibri"/>
                <a:ea typeface="Calibri"/>
                <a:cs typeface="Calibri"/>
                <a:sym typeface="Calibri"/>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https://app.mhpss.net/resource/basic-psychosocial-skills-a-guide-for-covid-19-responders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GB" sz="2200">
                <a:solidFill>
                  <a:srgbClr val="595959"/>
                </a:solidFill>
                <a:latin typeface="Calibri"/>
                <a:ea typeface="Calibri"/>
                <a:cs typeface="Calibri"/>
                <a:sym typeface="Calibri"/>
              </a:rPr>
              <a:t>This translation/adaptation is published under the same license as the original publication and the subsequent adaptation: CC BY-NC-SA 3.0 IGO (https://creativecommons.org/licenses/by-nc-sa/3.0/)</a:t>
            </a:r>
            <a:endParaRPr>
              <a:solidFill>
                <a:srgbClr val="3F3F3F"/>
              </a:solidFill>
              <a:latin typeface="Calibri"/>
              <a:ea typeface="Calibri"/>
              <a:cs typeface="Calibri"/>
              <a:sym typeface="Calibri"/>
            </a:endParaRPr>
          </a:p>
          <a:p>
            <a:pPr indent="0" lvl="0" marL="0" rtl="0" algn="l">
              <a:lnSpc>
                <a:spcPct val="110000"/>
              </a:lnSpc>
              <a:spcBef>
                <a:spcPts val="1000"/>
              </a:spcBef>
              <a:spcAft>
                <a:spcPts val="0"/>
              </a:spcAft>
              <a:buClr>
                <a:srgbClr val="888888"/>
              </a:buClr>
              <a:buSzPct val="120000"/>
              <a:buNone/>
            </a:pPr>
            <a:r>
              <a:rPr lang="en-GB" sz="2000">
                <a:solidFill>
                  <a:srgbClr val="3F3F3F"/>
                </a:solidFill>
                <a:latin typeface="Calibri"/>
                <a:ea typeface="Calibri"/>
                <a:cs typeface="Calibri"/>
                <a:sym typeface="Calibri"/>
              </a:rPr>
              <a:t>Pictures included in this training have been provided by UNFPA Myanmar</a:t>
            </a:r>
            <a:endParaRPr sz="2000">
              <a:solidFill>
                <a:srgbClr val="3F3F3F"/>
              </a:solidFill>
              <a:latin typeface="Calibri"/>
              <a:ea typeface="Calibri"/>
              <a:cs typeface="Calibri"/>
              <a:sym typeface="Calibri"/>
            </a:endParaRPr>
          </a:p>
        </p:txBody>
      </p:sp>
      <p:pic>
        <p:nvPicPr>
          <p:cNvPr descr="A picture containing logo&#10;&#10;Description automatically generated" id="134" name="Google Shape;134;geb2513ad9c_0_0"/>
          <p:cNvPicPr preferRelativeResize="0"/>
          <p:nvPr/>
        </p:nvPicPr>
        <p:blipFill rotWithShape="1">
          <a:blip r:embed="rId3">
            <a:alphaModFix/>
          </a:blip>
          <a:srcRect b="0" l="0" r="0" t="0"/>
          <a:stretch/>
        </p:blipFill>
        <p:spPr>
          <a:xfrm>
            <a:off x="9541574" y="5349629"/>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0" name="Google Shape;300;p20"/>
          <p:cNvSpPr txBox="1"/>
          <p:nvPr/>
        </p:nvSpPr>
        <p:spPr>
          <a:xfrm>
            <a:off x="638882" y="639193"/>
            <a:ext cx="3571810" cy="357351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5. Maintain a calm and soft tone of voice with a moderate volume</a:t>
            </a:r>
            <a:endParaRPr b="0" i="0" sz="1400" u="none" cap="none" strike="noStrike">
              <a:solidFill>
                <a:srgbClr val="000000"/>
              </a:solidFill>
              <a:latin typeface="Arial"/>
              <a:ea typeface="Arial"/>
              <a:cs typeface="Arial"/>
              <a:sym typeface="Arial"/>
            </a:endParaRPr>
          </a:p>
        </p:txBody>
      </p:sp>
      <p:sp>
        <p:nvSpPr>
          <p:cNvPr id="301" name="Google Shape;301;p20"/>
          <p:cNvSpPr txBox="1"/>
          <p:nvPr>
            <p:ph idx="1" type="subTitle"/>
          </p:nvPr>
        </p:nvSpPr>
        <p:spPr>
          <a:xfrm>
            <a:off x="638882" y="4631161"/>
            <a:ext cx="3571810" cy="1559327"/>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3600"/>
              <a:buNone/>
            </a:pPr>
            <a:r>
              <a:rPr b="1" lang="en-GB" sz="3600"/>
              <a:t>Don’t shout or speak very quickly</a:t>
            </a:r>
            <a:endParaRPr/>
          </a:p>
          <a:p>
            <a:pPr indent="0" lvl="0" marL="0" rtl="0" algn="l">
              <a:lnSpc>
                <a:spcPct val="110000"/>
              </a:lnSpc>
              <a:spcBef>
                <a:spcPts val="1000"/>
              </a:spcBef>
              <a:spcAft>
                <a:spcPts val="0"/>
              </a:spcAft>
              <a:buClr>
                <a:schemeClr val="dk1"/>
              </a:buClr>
              <a:buSzPts val="3600"/>
              <a:buNone/>
            </a:pPr>
            <a:r>
              <a:t/>
            </a:r>
            <a:endParaRPr b="1" sz="3600"/>
          </a:p>
          <a:p>
            <a:pPr indent="0" lvl="0" marL="0" rtl="0" algn="l">
              <a:lnSpc>
                <a:spcPct val="110000"/>
              </a:lnSpc>
              <a:spcBef>
                <a:spcPts val="1000"/>
              </a:spcBef>
              <a:spcAft>
                <a:spcPts val="0"/>
              </a:spcAft>
              <a:buClr>
                <a:schemeClr val="dk1"/>
              </a:buClr>
              <a:buSzPts val="3600"/>
              <a:buNone/>
            </a:pPr>
            <a:r>
              <a:t/>
            </a:r>
            <a:endParaRPr b="1" sz="3600"/>
          </a:p>
        </p:txBody>
      </p:sp>
      <p:sp>
        <p:nvSpPr>
          <p:cNvPr id="302" name="Google Shape;302;p20"/>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303" name="Google Shape;303;p20"/>
          <p:cNvPicPr preferRelativeResize="0"/>
          <p:nvPr/>
        </p:nvPicPr>
        <p:blipFill rotWithShape="1">
          <a:blip r:embed="rId3">
            <a:alphaModFix/>
          </a:blip>
          <a:srcRect b="0" l="0" r="0" t="0"/>
          <a:stretch/>
        </p:blipFill>
        <p:spPr>
          <a:xfrm>
            <a:off x="5958185" y="640080"/>
            <a:ext cx="4606837" cy="55504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sp>
        <p:nvSpPr>
          <p:cNvPr id="309" name="Google Shape;309;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0" name="Google Shape;310;p21"/>
          <p:cNvSpPr txBox="1"/>
          <p:nvPr>
            <p:ph idx="1" type="subTitle"/>
          </p:nvPr>
        </p:nvSpPr>
        <p:spPr>
          <a:xfrm>
            <a:off x="638875" y="4631150"/>
            <a:ext cx="4969500" cy="1559400"/>
          </a:xfrm>
          <a:prstGeom prst="rect">
            <a:avLst/>
          </a:prstGeom>
          <a:noFill/>
          <a:ln>
            <a:noFill/>
          </a:ln>
        </p:spPr>
        <p:txBody>
          <a:bodyPr anchorCtr="0" anchor="t" bIns="45700" lIns="91425" spcFirstLastPara="1" rIns="91425" wrap="square" tIns="45700">
            <a:normAutofit fontScale="55000"/>
          </a:bodyPr>
          <a:lstStyle/>
          <a:p>
            <a:pPr indent="0" lvl="0" marL="0" rtl="0" algn="l">
              <a:lnSpc>
                <a:spcPct val="100000"/>
              </a:lnSpc>
              <a:spcBef>
                <a:spcPts val="0"/>
              </a:spcBef>
              <a:spcAft>
                <a:spcPts val="0"/>
              </a:spcAft>
              <a:buClr>
                <a:schemeClr val="dk1"/>
              </a:buClr>
              <a:buSzPct val="63856"/>
              <a:buNone/>
            </a:pPr>
            <a:r>
              <a:rPr b="1" lang="en-GB" sz="3445"/>
              <a:t>Don’t assume that the person knows what you  look like if you are wearing PPE (eg: a mask), or that the person will feel comfortable speaking to you when they don’t know what you look like.</a:t>
            </a:r>
            <a:endParaRPr b="1" sz="2200"/>
          </a:p>
        </p:txBody>
      </p:sp>
      <p:sp>
        <p:nvSpPr>
          <p:cNvPr id="311" name="Google Shape;311;p21"/>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A498FE"/>
          </a:solidFill>
          <a:ln cap="rnd" cmpd="sng" w="38100">
            <a:solidFill>
              <a:srgbClr val="A498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312" name="Google Shape;312;p21"/>
          <p:cNvPicPr preferRelativeResize="0"/>
          <p:nvPr/>
        </p:nvPicPr>
        <p:blipFill rotWithShape="1">
          <a:blip r:embed="rId3">
            <a:alphaModFix/>
          </a:blip>
          <a:srcRect b="0" l="0" r="0" t="0"/>
          <a:stretch/>
        </p:blipFill>
        <p:spPr>
          <a:xfrm>
            <a:off x="6381388" y="653796"/>
            <a:ext cx="5383895" cy="5550408"/>
          </a:xfrm>
          <a:prstGeom prst="rect">
            <a:avLst/>
          </a:prstGeom>
          <a:noFill/>
          <a:ln>
            <a:noFill/>
          </a:ln>
        </p:spPr>
      </p:pic>
      <p:sp>
        <p:nvSpPr>
          <p:cNvPr id="313" name="Google Shape;313;p21"/>
          <p:cNvSpPr txBox="1"/>
          <p:nvPr/>
        </p:nvSpPr>
        <p:spPr>
          <a:xfrm>
            <a:off x="841250" y="573950"/>
            <a:ext cx="4969500" cy="29433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dk1"/>
              </a:buClr>
              <a:buSzPts val="2600"/>
              <a:buFont typeface="Arial"/>
              <a:buNone/>
            </a:pPr>
            <a:r>
              <a:rPr b="1" i="0" lang="en-GB" sz="2600" u="none" cap="none" strike="noStrike">
                <a:solidFill>
                  <a:schemeClr val="dk1"/>
                </a:solidFill>
                <a:latin typeface="Quattrocento Sans"/>
                <a:ea typeface="Quattrocento Sans"/>
                <a:cs typeface="Quattrocento Sans"/>
                <a:sym typeface="Quattrocento Sans"/>
              </a:rPr>
              <a:t>6. If the person cannot see your face, try to have a photo of yourself attached onto your clothing (e.g. if you are using personal protective equipment (PPE) like a mask)</a:t>
            </a:r>
            <a:endParaRPr b="1" i="0" sz="26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0" name="Google Shape;320;p22"/>
          <p:cNvSpPr txBox="1"/>
          <p:nvPr>
            <p:ph idx="1" type="subTitle"/>
          </p:nvPr>
        </p:nvSpPr>
        <p:spPr>
          <a:xfrm>
            <a:off x="638882" y="4631161"/>
            <a:ext cx="3571810" cy="1559327"/>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GB"/>
              <a:t>Don’t assume the person is comfortable speaking to you</a:t>
            </a:r>
            <a:endParaRPr/>
          </a:p>
          <a:p>
            <a:pPr indent="0" lvl="0" marL="0" rtl="0" algn="l">
              <a:lnSpc>
                <a:spcPct val="110000"/>
              </a:lnSpc>
              <a:spcBef>
                <a:spcPts val="1000"/>
              </a:spcBef>
              <a:spcAft>
                <a:spcPts val="0"/>
              </a:spcAft>
              <a:buClr>
                <a:schemeClr val="dk1"/>
              </a:buClr>
              <a:buSzPts val="2800"/>
              <a:buNone/>
            </a:pPr>
            <a:r>
              <a:t/>
            </a:r>
            <a:endParaRPr/>
          </a:p>
          <a:p>
            <a:pPr indent="0" lvl="0" marL="0" rtl="0" algn="l">
              <a:lnSpc>
                <a:spcPct val="110000"/>
              </a:lnSpc>
              <a:spcBef>
                <a:spcPts val="1000"/>
              </a:spcBef>
              <a:spcAft>
                <a:spcPts val="0"/>
              </a:spcAft>
              <a:buClr>
                <a:schemeClr val="dk1"/>
              </a:buClr>
              <a:buSzPts val="2800"/>
              <a:buNone/>
            </a:pPr>
            <a:r>
              <a:t/>
            </a:r>
            <a:endParaRPr/>
          </a:p>
          <a:p>
            <a:pPr indent="0" lvl="0" marL="0" rtl="0" algn="l">
              <a:lnSpc>
                <a:spcPct val="110000"/>
              </a:lnSpc>
              <a:spcBef>
                <a:spcPts val="1000"/>
              </a:spcBef>
              <a:spcAft>
                <a:spcPts val="0"/>
              </a:spcAft>
              <a:buClr>
                <a:schemeClr val="dk1"/>
              </a:buClr>
              <a:buSzPts val="2800"/>
              <a:buNone/>
            </a:pPr>
            <a:r>
              <a:t/>
            </a:r>
            <a:endParaRPr b="1"/>
          </a:p>
        </p:txBody>
      </p:sp>
      <p:sp>
        <p:nvSpPr>
          <p:cNvPr id="321" name="Google Shape;321;p22"/>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322" name="Google Shape;322;p22"/>
          <p:cNvPicPr preferRelativeResize="0"/>
          <p:nvPr/>
        </p:nvPicPr>
        <p:blipFill rotWithShape="1">
          <a:blip r:embed="rId3">
            <a:alphaModFix/>
          </a:blip>
          <a:srcRect b="0" l="0" r="0" t="0"/>
          <a:stretch/>
        </p:blipFill>
        <p:spPr>
          <a:xfrm>
            <a:off x="5317090" y="640080"/>
            <a:ext cx="5889028" cy="5550408"/>
          </a:xfrm>
          <a:prstGeom prst="rect">
            <a:avLst/>
          </a:prstGeom>
          <a:noFill/>
          <a:ln>
            <a:noFill/>
          </a:ln>
        </p:spPr>
      </p:pic>
      <p:sp>
        <p:nvSpPr>
          <p:cNvPr id="323" name="Google Shape;323;p22"/>
          <p:cNvSpPr txBox="1"/>
          <p:nvPr/>
        </p:nvSpPr>
        <p:spPr>
          <a:xfrm>
            <a:off x="638882" y="601120"/>
            <a:ext cx="4792335" cy="3808147"/>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10000"/>
              </a:lnSpc>
              <a:spcBef>
                <a:spcPts val="0"/>
              </a:spcBef>
              <a:spcAft>
                <a:spcPts val="0"/>
              </a:spcAft>
              <a:buClr>
                <a:schemeClr val="dk1"/>
              </a:buClr>
              <a:buSzPts val="2800"/>
              <a:buFont typeface="Arial"/>
              <a:buNone/>
            </a:pPr>
            <a:r>
              <a:rPr b="1" i="0" lang="en-GB" sz="2800" u="none" cap="none" strike="noStrike">
                <a:solidFill>
                  <a:schemeClr val="dk1"/>
                </a:solidFill>
                <a:latin typeface="Calibri"/>
                <a:ea typeface="Calibri"/>
                <a:cs typeface="Calibri"/>
                <a:sym typeface="Calibri"/>
              </a:rPr>
              <a:t>7. Confirm that they are comfortable speaking with you, e.g. a man might say  “Are you comfortable speaking to me ? If you would like to speak to a woman, I can arrange for my colleague to speak with you instead”</a:t>
            </a:r>
            <a:endParaRPr b="1" i="0" sz="28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0" name="Google Shape;330;p23"/>
          <p:cNvSpPr txBox="1"/>
          <p:nvPr>
            <p:ph idx="1" type="subTitle"/>
          </p:nvPr>
        </p:nvSpPr>
        <p:spPr>
          <a:xfrm>
            <a:off x="643274" y="4631147"/>
            <a:ext cx="3922500" cy="20268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chemeClr val="dk1"/>
              </a:buClr>
              <a:buSzPct val="100000"/>
              <a:buNone/>
            </a:pPr>
            <a:r>
              <a:rPr lang="en-GB" sz="2400"/>
              <a:t>Don’t assume that the person speaks the same language as you (prepare ahead by having an interpreter with you when you go into a helping situation)</a:t>
            </a:r>
            <a:endParaRPr sz="2400"/>
          </a:p>
          <a:p>
            <a:pPr indent="0" lvl="0" marL="0" rtl="0" algn="l">
              <a:lnSpc>
                <a:spcPct val="100000"/>
              </a:lnSpc>
              <a:spcBef>
                <a:spcPts val="1000"/>
              </a:spcBef>
              <a:spcAft>
                <a:spcPts val="0"/>
              </a:spcAft>
              <a:buClr>
                <a:schemeClr val="dk1"/>
              </a:buClr>
              <a:buSzPct val="100000"/>
              <a:buNone/>
            </a:pPr>
            <a:r>
              <a:t/>
            </a:r>
            <a:endParaRPr sz="2400"/>
          </a:p>
          <a:p>
            <a:pPr indent="0" lvl="0" marL="0" rtl="0" algn="l">
              <a:lnSpc>
                <a:spcPct val="100000"/>
              </a:lnSpc>
              <a:spcBef>
                <a:spcPts val="1000"/>
              </a:spcBef>
              <a:spcAft>
                <a:spcPts val="0"/>
              </a:spcAft>
              <a:buClr>
                <a:schemeClr val="dk1"/>
              </a:buClr>
              <a:buSzPct val="100000"/>
              <a:buNone/>
            </a:pPr>
            <a:r>
              <a:t/>
            </a:r>
            <a:endParaRPr b="1" sz="2400"/>
          </a:p>
        </p:txBody>
      </p:sp>
      <p:sp>
        <p:nvSpPr>
          <p:cNvPr id="331" name="Google Shape;331;p23"/>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F378"/>
          </a:solidFill>
          <a:ln cap="rnd" cmpd="sng" w="38100">
            <a:solidFill>
              <a:srgbClr val="FFF37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screenshot of a cell phone&#10;&#10;Description automatically generated" id="332" name="Google Shape;332;p23"/>
          <p:cNvPicPr preferRelativeResize="0"/>
          <p:nvPr/>
        </p:nvPicPr>
        <p:blipFill rotWithShape="1">
          <a:blip r:embed="rId3">
            <a:alphaModFix/>
          </a:blip>
          <a:srcRect b="0" l="0" r="0" t="0"/>
          <a:stretch/>
        </p:blipFill>
        <p:spPr>
          <a:xfrm>
            <a:off x="6096000" y="612794"/>
            <a:ext cx="5853582" cy="4141409"/>
          </a:xfrm>
          <a:prstGeom prst="rect">
            <a:avLst/>
          </a:prstGeom>
          <a:noFill/>
          <a:ln>
            <a:noFill/>
          </a:ln>
        </p:spPr>
      </p:pic>
      <p:sp>
        <p:nvSpPr>
          <p:cNvPr id="333" name="Google Shape;333;p23"/>
          <p:cNvSpPr txBox="1"/>
          <p:nvPr/>
        </p:nvSpPr>
        <p:spPr>
          <a:xfrm>
            <a:off x="638882" y="628079"/>
            <a:ext cx="5864352" cy="252345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100000"/>
              </a:lnSpc>
              <a:spcBef>
                <a:spcPts val="0"/>
              </a:spcBef>
              <a:spcAft>
                <a:spcPts val="0"/>
              </a:spcAft>
              <a:buClr>
                <a:schemeClr val="dk1"/>
              </a:buClr>
              <a:buSzPct val="100000"/>
              <a:buFont typeface="Arial"/>
              <a:buNone/>
            </a:pPr>
            <a:r>
              <a:rPr b="1" i="0" lang="en-GB" sz="2800" u="none" cap="none" strike="noStrike">
                <a:solidFill>
                  <a:schemeClr val="dk1"/>
                </a:solidFill>
                <a:latin typeface="Quattrocento Sans"/>
                <a:ea typeface="Quattrocento Sans"/>
                <a:cs typeface="Quattrocento Sans"/>
                <a:sym typeface="Quattrocento Sans"/>
              </a:rPr>
              <a:t>8. If someone speaks a different language from you, try to access an interpreter to support them better  (only use a family member as a last resort if there is no other option available and if doing so request that they interpret everything the person says without omitting details)</a:t>
            </a:r>
            <a:endParaRPr b="1" i="0" sz="2800" u="none" cap="none" strike="noStrike">
              <a:solidFill>
                <a:schemeClr val="dk1"/>
              </a:solidFill>
              <a:latin typeface="Quattrocento Sans"/>
              <a:ea typeface="Quattrocento Sans"/>
              <a:cs typeface="Quattrocento Sans"/>
              <a:sym typeface="Quattrocento Sans"/>
            </a:endParaRPr>
          </a:p>
          <a:p>
            <a:pPr indent="0" lvl="0" marL="0" marR="0" rtl="0" algn="l">
              <a:lnSpc>
                <a:spcPct val="100000"/>
              </a:lnSpc>
              <a:spcBef>
                <a:spcPts val="1000"/>
              </a:spcBef>
              <a:spcAft>
                <a:spcPts val="0"/>
              </a:spcAft>
              <a:buClr>
                <a:schemeClr val="dk1"/>
              </a:buClr>
              <a:buSzPct val="100000"/>
              <a:buFont typeface="Arial"/>
              <a:buNone/>
            </a:pPr>
            <a:r>
              <a:t/>
            </a:r>
            <a:endParaRPr b="1" i="0" sz="2800" u="none" cap="none" strike="noStrike">
              <a:solidFill>
                <a:schemeClr val="dk1"/>
              </a:solidFill>
              <a:latin typeface="Calibri"/>
              <a:ea typeface="Calibri"/>
              <a:cs typeface="Calibri"/>
              <a:sym typeface="Calibri"/>
            </a:endParaRPr>
          </a:p>
        </p:txBody>
      </p:sp>
      <p:sp>
        <p:nvSpPr>
          <p:cNvPr id="334" name="Google Shape;334;p23"/>
          <p:cNvSpPr txBox="1"/>
          <p:nvPr/>
        </p:nvSpPr>
        <p:spPr>
          <a:xfrm>
            <a:off x="10784243" y="6657945"/>
            <a:ext cx="1407757"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GB" sz="700" u="sng" cap="none" strike="noStrike">
                <a:solidFill>
                  <a:srgbClr val="FFFFFF"/>
                </a:solidFill>
                <a:latin typeface="Arial"/>
                <a:ea typeface="Arial"/>
                <a:cs typeface="Arial"/>
                <a:sym typeface="Arial"/>
                <a:hlinkClick r:id="rId4">
                  <a:extLst>
                    <a:ext uri="{A12FA001-AC4F-418D-AE19-62706E023703}">
                      <ahyp:hlinkClr val="tx"/>
                    </a:ext>
                  </a:extLst>
                </a:hlinkClick>
              </a:rPr>
              <a:t>This Photo</a:t>
            </a:r>
            <a:r>
              <a:rPr b="0" i="0" lang="en-GB" sz="700" u="none" cap="none" strike="noStrike">
                <a:solidFill>
                  <a:srgbClr val="FFFFFF"/>
                </a:solidFill>
                <a:latin typeface="Arial"/>
                <a:ea typeface="Arial"/>
                <a:cs typeface="Arial"/>
                <a:sym typeface="Arial"/>
              </a:rPr>
              <a:t> by Unknown Author is licensed under </a:t>
            </a:r>
            <a:r>
              <a:rPr b="0" i="0" lang="en-GB" sz="700" u="sng" cap="none" strike="noStrike">
                <a:solidFill>
                  <a:srgbClr val="FFFFFF"/>
                </a:solidFill>
                <a:latin typeface="Arial"/>
                <a:ea typeface="Arial"/>
                <a:cs typeface="Arial"/>
                <a:sym typeface="Arial"/>
                <a:hlinkClick r:id="rId5">
                  <a:extLst>
                    <a:ext uri="{A12FA001-AC4F-418D-AE19-62706E023703}">
                      <ahyp:hlinkClr val="tx"/>
                    </a:ext>
                  </a:extLst>
                </a:hlinkClick>
              </a:rPr>
              <a:t>CC BY-SA</a:t>
            </a:r>
            <a:endParaRPr b="0" i="0" sz="700" u="none" cap="none" strike="noStrike">
              <a:solidFill>
                <a:srgbClr val="FF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 name="Google Shape;341;p24"/>
          <p:cNvSpPr txBox="1"/>
          <p:nvPr/>
        </p:nvSpPr>
        <p:spPr>
          <a:xfrm>
            <a:off x="638882" y="639193"/>
            <a:ext cx="4466518" cy="3573516"/>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ial"/>
              <a:buNone/>
            </a:pPr>
            <a:r>
              <a:rPr b="1" i="0" lang="en-GB" sz="3200" u="none" cap="none" strike="noStrike">
                <a:solidFill>
                  <a:schemeClr val="dk1"/>
                </a:solidFill>
                <a:latin typeface="Quattrocento Sans"/>
                <a:ea typeface="Quattrocento Sans"/>
                <a:cs typeface="Quattrocento Sans"/>
                <a:sym typeface="Quattrocento Sans"/>
              </a:rPr>
              <a:t>9. Maintain physical distance to reduce COVID-19 infection and explain why, e.g. meet in a large room, through a screen or over the phone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600"/>
              </a:spcBef>
              <a:spcAft>
                <a:spcPts val="0"/>
              </a:spcAft>
              <a:buClr>
                <a:schemeClr val="dk1"/>
              </a:buClr>
              <a:buSzPts val="3200"/>
              <a:buFont typeface="Arial"/>
              <a:buNone/>
            </a:pPr>
            <a:r>
              <a:t/>
            </a:r>
            <a:endParaRPr b="1" i="0" sz="3200" u="none" cap="none" strike="noStrike">
              <a:solidFill>
                <a:schemeClr val="dk1"/>
              </a:solidFill>
              <a:latin typeface="Quattrocento Sans"/>
              <a:ea typeface="Quattrocento Sans"/>
              <a:cs typeface="Quattrocento Sans"/>
              <a:sym typeface="Quattrocento Sans"/>
            </a:endParaRPr>
          </a:p>
        </p:txBody>
      </p:sp>
      <p:sp>
        <p:nvSpPr>
          <p:cNvPr id="342" name="Google Shape;342;p24"/>
          <p:cNvSpPr txBox="1"/>
          <p:nvPr>
            <p:ph idx="1" type="subTitle"/>
          </p:nvPr>
        </p:nvSpPr>
        <p:spPr>
          <a:xfrm>
            <a:off x="638875" y="4631148"/>
            <a:ext cx="3592500" cy="185850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dk1"/>
              </a:buClr>
              <a:buSzPts val="1760"/>
              <a:buNone/>
            </a:pPr>
            <a:r>
              <a:rPr lang="en-GB" sz="1960"/>
              <a:t>Don’t put yourself or others at risk of COVID-19 infection by ignoring physical distancing rules</a:t>
            </a:r>
            <a:endParaRPr sz="1740"/>
          </a:p>
          <a:p>
            <a:pPr indent="0" lvl="0" marL="0" rtl="0" algn="l">
              <a:lnSpc>
                <a:spcPct val="110000"/>
              </a:lnSpc>
              <a:spcBef>
                <a:spcPts val="1000"/>
              </a:spcBef>
              <a:spcAft>
                <a:spcPts val="0"/>
              </a:spcAft>
              <a:buClr>
                <a:schemeClr val="dk1"/>
              </a:buClr>
              <a:buSzPts val="1760"/>
              <a:buNone/>
            </a:pPr>
            <a:r>
              <a:t/>
            </a:r>
            <a:endParaRPr sz="1960"/>
          </a:p>
          <a:p>
            <a:pPr indent="0" lvl="0" marL="0" rtl="0" algn="l">
              <a:lnSpc>
                <a:spcPct val="110000"/>
              </a:lnSpc>
              <a:spcBef>
                <a:spcPts val="1000"/>
              </a:spcBef>
              <a:spcAft>
                <a:spcPts val="0"/>
              </a:spcAft>
              <a:buClr>
                <a:schemeClr val="dk1"/>
              </a:buClr>
              <a:buSzPts val="1760"/>
              <a:buNone/>
            </a:pPr>
            <a:r>
              <a:t/>
            </a:r>
            <a:endParaRPr b="1" sz="1960"/>
          </a:p>
        </p:txBody>
      </p:sp>
      <p:sp>
        <p:nvSpPr>
          <p:cNvPr id="343" name="Google Shape;343;p24"/>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2400"/>
          </a:solidFill>
          <a:ln cap="rnd" cmpd="sng" w="38100">
            <a:solidFill>
              <a:srgbClr val="FF24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sign&#10;&#10;Description automatically generated" id="344" name="Google Shape;344;p24"/>
          <p:cNvPicPr preferRelativeResize="0"/>
          <p:nvPr/>
        </p:nvPicPr>
        <p:blipFill rotWithShape="1">
          <a:blip r:embed="rId3">
            <a:alphaModFix/>
          </a:blip>
          <a:srcRect b="0" l="0" r="0" t="0"/>
          <a:stretch/>
        </p:blipFill>
        <p:spPr>
          <a:xfrm>
            <a:off x="5486400" y="640080"/>
            <a:ext cx="5550408" cy="55504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5"/>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Module 2 </a:t>
            </a:r>
            <a:endParaRPr/>
          </a:p>
        </p:txBody>
      </p:sp>
      <p:sp>
        <p:nvSpPr>
          <p:cNvPr id="351" name="Google Shape;351;p25"/>
          <p:cNvSpPr txBox="1"/>
          <p:nvPr>
            <p:ph idx="1" type="body"/>
          </p:nvPr>
        </p:nvSpPr>
        <p:spPr>
          <a:xfrm>
            <a:off x="831850" y="2936631"/>
            <a:ext cx="8709724"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2.2 Supportive communication : Learning to listen</a:t>
            </a:r>
            <a:endParaRPr>
              <a:solidFill>
                <a:srgbClr val="3F3F3F"/>
              </a:solidFill>
              <a:latin typeface="Calibri"/>
              <a:ea typeface="Calibri"/>
              <a:cs typeface="Calibri"/>
              <a:sym typeface="Calibri"/>
            </a:endParaRPr>
          </a:p>
        </p:txBody>
      </p:sp>
      <p:pic>
        <p:nvPicPr>
          <p:cNvPr descr="A picture containing logo&#10;&#10;Description automatically generated" id="352" name="Google Shape;352;p25"/>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6"/>
          <p:cNvSpPr txBox="1"/>
          <p:nvPr>
            <p:ph type="ctrTitle"/>
          </p:nvPr>
        </p:nvSpPr>
        <p:spPr>
          <a:xfrm>
            <a:off x="6730426" y="640075"/>
            <a:ext cx="45522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GB" sz="6800"/>
              <a:t>Supporting Others with Active Listening</a:t>
            </a:r>
            <a:endParaRPr sz="6800"/>
          </a:p>
        </p:txBody>
      </p:sp>
      <p:pic>
        <p:nvPicPr>
          <p:cNvPr descr="A close up of a womans face&#10;&#10;Description automatically generated" id="359" name="Google Shape;359;p26"/>
          <p:cNvPicPr preferRelativeResize="0"/>
          <p:nvPr/>
        </p:nvPicPr>
        <p:blipFill rotWithShape="1">
          <a:blip r:embed="rId3">
            <a:alphaModFix/>
          </a:blip>
          <a:srcRect b="18321" l="0" r="3" t="0"/>
          <a:stretch/>
        </p:blipFill>
        <p:spPr>
          <a:xfrm>
            <a:off x="866691" y="1216968"/>
            <a:ext cx="5416261" cy="4424065"/>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7"/>
          <p:cNvSpPr txBox="1"/>
          <p:nvPr>
            <p:ph idx="1" type="subTitle"/>
          </p:nvPr>
        </p:nvSpPr>
        <p:spPr>
          <a:xfrm>
            <a:off x="5297760" y="283214"/>
            <a:ext cx="6251111" cy="3858768"/>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0"/>
              </a:spcBef>
              <a:spcAft>
                <a:spcPts val="0"/>
              </a:spcAft>
              <a:buClr>
                <a:schemeClr val="dk1"/>
              </a:buClr>
              <a:buSzPts val="2800"/>
              <a:buNone/>
            </a:pPr>
            <a:r>
              <a:rPr b="1" lang="en-GB">
                <a:latin typeface="Quattrocento Sans"/>
                <a:ea typeface="Quattrocento Sans"/>
                <a:cs typeface="Quattrocento Sans"/>
                <a:sym typeface="Quattrocento Sans"/>
              </a:rPr>
              <a:t>Listening is the most essential part of supportive communication. </a:t>
            </a:r>
            <a:endParaRPr b="1">
              <a:latin typeface="Quattrocento Sans"/>
              <a:ea typeface="Quattrocento Sans"/>
              <a:cs typeface="Quattrocento Sans"/>
              <a:sym typeface="Quattrocento Sans"/>
            </a:endParaRPr>
          </a:p>
          <a:p>
            <a:pPr indent="0" lvl="0" marL="114300" rtl="0" algn="l">
              <a:lnSpc>
                <a:spcPct val="100000"/>
              </a:lnSpc>
              <a:spcBef>
                <a:spcPts val="1000"/>
              </a:spcBef>
              <a:spcAft>
                <a:spcPts val="0"/>
              </a:spcAft>
              <a:buClr>
                <a:schemeClr val="dk1"/>
              </a:buClr>
              <a:buSzPts val="2800"/>
              <a:buNone/>
            </a:pPr>
            <a:r>
              <a:t/>
            </a:r>
            <a:endParaRPr b="1">
              <a:latin typeface="Quattrocento Sans"/>
              <a:ea typeface="Quattrocento Sans"/>
              <a:cs typeface="Quattrocento Sans"/>
              <a:sym typeface="Quattrocento Sans"/>
            </a:endParaRPr>
          </a:p>
          <a:p>
            <a:pPr indent="0" lvl="0" marL="114300" rtl="0" algn="l">
              <a:lnSpc>
                <a:spcPct val="100000"/>
              </a:lnSpc>
              <a:spcBef>
                <a:spcPts val="1000"/>
              </a:spcBef>
              <a:spcAft>
                <a:spcPts val="0"/>
              </a:spcAft>
              <a:buClr>
                <a:schemeClr val="dk1"/>
              </a:buClr>
              <a:buSzPts val="2800"/>
              <a:buNone/>
            </a:pPr>
            <a:r>
              <a:rPr b="1" lang="en-GB">
                <a:latin typeface="Quattrocento Sans"/>
                <a:ea typeface="Quattrocento Sans"/>
                <a:cs typeface="Quattrocento Sans"/>
                <a:sym typeface="Quattrocento Sans"/>
              </a:rPr>
              <a:t>It is important to allow people to speak in their own time and listen carefully so that you can truly understand their situation and needs rather than immediately offer advice. </a:t>
            </a:r>
            <a:endParaRPr b="1">
              <a:latin typeface="Quattrocento Sans"/>
              <a:ea typeface="Quattrocento Sans"/>
              <a:cs typeface="Quattrocento Sans"/>
              <a:sym typeface="Quattrocento Sans"/>
            </a:endParaRPr>
          </a:p>
          <a:p>
            <a:pPr indent="0" lvl="0" marL="114300" rtl="0" algn="l">
              <a:lnSpc>
                <a:spcPct val="100000"/>
              </a:lnSpc>
              <a:spcBef>
                <a:spcPts val="1000"/>
              </a:spcBef>
              <a:spcAft>
                <a:spcPts val="0"/>
              </a:spcAft>
              <a:buClr>
                <a:schemeClr val="dk1"/>
              </a:buClr>
              <a:buSzPts val="2800"/>
              <a:buNone/>
            </a:pPr>
            <a:r>
              <a:t/>
            </a:r>
            <a:endParaRPr b="1">
              <a:latin typeface="Quattrocento Sans"/>
              <a:ea typeface="Quattrocento Sans"/>
              <a:cs typeface="Quattrocento Sans"/>
              <a:sym typeface="Quattrocento Sans"/>
            </a:endParaRPr>
          </a:p>
          <a:p>
            <a:pPr indent="0" lvl="0" marL="114300" rtl="0" algn="l">
              <a:lnSpc>
                <a:spcPct val="100000"/>
              </a:lnSpc>
              <a:spcBef>
                <a:spcPts val="1000"/>
              </a:spcBef>
              <a:spcAft>
                <a:spcPts val="0"/>
              </a:spcAft>
              <a:buClr>
                <a:schemeClr val="dk1"/>
              </a:buClr>
              <a:buSzPts val="2800"/>
              <a:buNone/>
            </a:pPr>
            <a:r>
              <a:rPr b="1" lang="en-GB">
                <a:latin typeface="Quattrocento Sans"/>
                <a:ea typeface="Quattrocento Sans"/>
                <a:cs typeface="Quattrocento Sans"/>
                <a:sym typeface="Quattrocento Sans"/>
              </a:rPr>
              <a:t>This will help them feel calm and you will be able to help in a way that is appropriate and useful to them.</a:t>
            </a:r>
            <a:endParaRPr b="1">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1050"/>
              <a:buNone/>
            </a:pPr>
            <a:r>
              <a:t/>
            </a:r>
            <a:endParaRPr b="1" sz="1050"/>
          </a:p>
        </p:txBody>
      </p:sp>
      <p:pic>
        <p:nvPicPr>
          <p:cNvPr descr="A close up of a statue in front of a brick building&#10;&#10;Description automatically generated" id="366" name="Google Shape;366;p27"/>
          <p:cNvPicPr preferRelativeResize="0"/>
          <p:nvPr/>
        </p:nvPicPr>
        <p:blipFill rotWithShape="1">
          <a:blip r:embed="rId3">
            <a:alphaModFix/>
          </a:blip>
          <a:srcRect b="0" l="42289" r="19511"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close up of a logo&#10;&#10;Description automatically generated" id="372" name="Google Shape;372;p28"/>
          <p:cNvPicPr preferRelativeResize="0"/>
          <p:nvPr/>
        </p:nvPicPr>
        <p:blipFill rotWithShape="1">
          <a:blip r:embed="rId3">
            <a:alphaModFix amt="50000"/>
          </a:blip>
          <a:srcRect b="16917" l="0" r="-1" t="16100"/>
          <a:stretch/>
        </p:blipFill>
        <p:spPr>
          <a:xfrm>
            <a:off x="0" y="0"/>
            <a:ext cx="12192000" cy="6858000"/>
          </a:xfrm>
          <a:prstGeom prst="rect">
            <a:avLst/>
          </a:prstGeom>
          <a:noFill/>
          <a:ln>
            <a:noFill/>
          </a:ln>
        </p:spPr>
      </p:pic>
      <p:sp>
        <p:nvSpPr>
          <p:cNvPr id="373" name="Google Shape;373;p28"/>
          <p:cNvSpPr txBox="1"/>
          <p:nvPr>
            <p:ph type="ctrTitle"/>
          </p:nvPr>
        </p:nvSpPr>
        <p:spPr>
          <a:xfrm>
            <a:off x="3645795" y="-878928"/>
            <a:ext cx="9144000" cy="306324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lt1"/>
              </a:buClr>
              <a:buSzPts val="13000"/>
              <a:buFont typeface="Arial"/>
              <a:buNone/>
            </a:pPr>
            <a:r>
              <a:rPr lang="en-GB" sz="13000">
                <a:solidFill>
                  <a:schemeClr val="lt1"/>
                </a:solidFill>
              </a:rPr>
              <a:t>Learn to listen</a:t>
            </a:r>
            <a:endParaRPr/>
          </a:p>
        </p:txBody>
      </p:sp>
      <p:sp>
        <p:nvSpPr>
          <p:cNvPr id="374" name="Google Shape;374;p28"/>
          <p:cNvSpPr txBox="1"/>
          <p:nvPr/>
        </p:nvSpPr>
        <p:spPr>
          <a:xfrm>
            <a:off x="10004140" y="6503326"/>
            <a:ext cx="2186816"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GB" sz="700" u="sng" cap="none" strike="noStrike">
                <a:solidFill>
                  <a:srgbClr val="FFFFFF"/>
                </a:solidFill>
                <a:latin typeface="Calibri"/>
                <a:ea typeface="Calibri"/>
                <a:cs typeface="Calibri"/>
                <a:sym typeface="Calibri"/>
                <a:hlinkClick r:id="rId4">
                  <a:extLst>
                    <a:ext uri="{A12FA001-AC4F-418D-AE19-62706E023703}">
                      <ahyp:hlinkClr val="tx"/>
                    </a:ext>
                  </a:extLst>
                </a:hlinkClick>
              </a:rPr>
              <a:t>This Photo</a:t>
            </a:r>
            <a:r>
              <a:rPr b="0" i="0" lang="en-GB" sz="700" u="none" cap="none" strike="noStrike">
                <a:solidFill>
                  <a:srgbClr val="FFFFFF"/>
                </a:solidFill>
                <a:latin typeface="Calibri"/>
                <a:ea typeface="Calibri"/>
                <a:cs typeface="Calibri"/>
                <a:sym typeface="Calibri"/>
              </a:rPr>
              <a:t> by Unknown Author is licensed under </a:t>
            </a:r>
            <a:r>
              <a:rPr b="0" i="0" lang="en-GB" sz="700" u="sng" cap="none" strike="noStrike">
                <a:solidFill>
                  <a:srgbClr val="FFFFFF"/>
                </a:solidFill>
                <a:latin typeface="Calibri"/>
                <a:ea typeface="Calibri"/>
                <a:cs typeface="Calibri"/>
                <a:sym typeface="Calibri"/>
                <a:hlinkClick r:id="rId5">
                  <a:extLst>
                    <a:ext uri="{A12FA001-AC4F-418D-AE19-62706E023703}">
                      <ahyp:hlinkClr val="tx"/>
                    </a:ext>
                  </a:extLst>
                </a:hlinkClick>
              </a:rPr>
              <a:t>CC BY</a:t>
            </a:r>
            <a:endParaRPr b="0" i="0" sz="700" u="none" cap="none" strike="noStrik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9"/>
          <p:cNvSpPr txBox="1"/>
          <p:nvPr>
            <p:ph type="ctrTitle"/>
          </p:nvPr>
        </p:nvSpPr>
        <p:spPr>
          <a:xfrm>
            <a:off x="1770888" y="16319"/>
            <a:ext cx="9287256" cy="147680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b="1" lang="en-GB" sz="4800"/>
              <a:t>by giving the person your undivided attention</a:t>
            </a:r>
            <a:endParaRPr sz="4800"/>
          </a:p>
        </p:txBody>
      </p:sp>
      <p:sp>
        <p:nvSpPr>
          <p:cNvPr id="381" name="Google Shape;381;p29"/>
          <p:cNvSpPr txBox="1"/>
          <p:nvPr>
            <p:ph idx="1" type="subTitle"/>
          </p:nvPr>
        </p:nvSpPr>
        <p:spPr>
          <a:xfrm>
            <a:off x="5537232" y="2537571"/>
            <a:ext cx="6369240" cy="3550789"/>
          </a:xfrm>
          <a:prstGeom prst="rect">
            <a:avLst/>
          </a:prstGeom>
          <a:noFill/>
          <a:ln>
            <a:noFill/>
          </a:ln>
        </p:spPr>
        <p:txBody>
          <a:bodyPr anchorCtr="0" anchor="t" bIns="45700" lIns="91425" spcFirstLastPara="1" rIns="91425" wrap="square" tIns="45700">
            <a:normAutofit lnSpcReduction="20000"/>
          </a:bodyPr>
          <a:lstStyle/>
          <a:p>
            <a:pPr indent="-228600" lvl="0" marL="285750" rtl="0" algn="l">
              <a:lnSpc>
                <a:spcPct val="100000"/>
              </a:lnSpc>
              <a:spcBef>
                <a:spcPts val="0"/>
              </a:spcBef>
              <a:spcAft>
                <a:spcPts val="0"/>
              </a:spcAft>
              <a:buClr>
                <a:schemeClr val="dk1"/>
              </a:buClr>
              <a:buSzPts val="2200"/>
              <a:buFont typeface="Arial"/>
              <a:buChar char="•"/>
            </a:pPr>
            <a:r>
              <a:rPr lang="en-GB" sz="2200">
                <a:latin typeface="Quattrocento Sans"/>
                <a:ea typeface="Quattrocento Sans"/>
                <a:cs typeface="Quattrocento Sans"/>
                <a:sym typeface="Quattrocento Sans"/>
              </a:rPr>
              <a:t>Sometimes you might hear what someone is saying, but not really listen to the person. This is like having the TV on while talking to a friend over the phone. There are times however, when you turn the television off so that you can focus entirely on what your friend is saying to you. This is undivided attention.</a:t>
            </a:r>
            <a:endParaRPr/>
          </a:p>
          <a:p>
            <a:pPr indent="-228600" lvl="0" marL="285750" rtl="0" algn="l">
              <a:lnSpc>
                <a:spcPct val="100000"/>
              </a:lnSpc>
              <a:spcBef>
                <a:spcPts val="1000"/>
              </a:spcBef>
              <a:spcAft>
                <a:spcPts val="0"/>
              </a:spcAft>
              <a:buClr>
                <a:schemeClr val="dk1"/>
              </a:buClr>
              <a:buSzPts val="2200"/>
              <a:buFont typeface="Arial"/>
              <a:buChar char="•"/>
            </a:pPr>
            <a:r>
              <a:rPr lang="en-GB" sz="2200">
                <a:latin typeface="Quattrocento Sans"/>
                <a:ea typeface="Quattrocento Sans"/>
                <a:cs typeface="Quattrocento Sans"/>
                <a:sym typeface="Quattrocento Sans"/>
              </a:rPr>
              <a:t>When, as a first responder, you use this skill, it helps the distressed person to trust you and allows you to understand their experience.</a:t>
            </a:r>
            <a:endParaRPr/>
          </a:p>
          <a:p>
            <a:pPr indent="139700" lvl="0" marL="0" rtl="0" algn="l">
              <a:lnSpc>
                <a:spcPct val="100000"/>
              </a:lnSpc>
              <a:spcBef>
                <a:spcPts val="1000"/>
              </a:spcBef>
              <a:spcAft>
                <a:spcPts val="0"/>
              </a:spcAft>
              <a:buClr>
                <a:schemeClr val="dk1"/>
              </a:buClr>
              <a:buSzPts val="2200"/>
              <a:buFont typeface="Arial"/>
              <a:buNone/>
            </a:pPr>
            <a:r>
              <a:t/>
            </a:r>
            <a:endParaRPr sz="2200">
              <a:latin typeface="Quattrocento Sans"/>
              <a:ea typeface="Quattrocento Sans"/>
              <a:cs typeface="Quattrocento Sans"/>
              <a:sym typeface="Quattrocento Sans"/>
            </a:endParaRPr>
          </a:p>
        </p:txBody>
      </p:sp>
      <p:pic>
        <p:nvPicPr>
          <p:cNvPr descr="Boardroom" id="382" name="Google Shape;382;p29"/>
          <p:cNvPicPr preferRelativeResize="0"/>
          <p:nvPr/>
        </p:nvPicPr>
        <p:blipFill rotWithShape="1">
          <a:blip r:embed="rId3">
            <a:alphaModFix/>
          </a:blip>
          <a:srcRect b="0" l="0" r="0" t="0"/>
          <a:stretch/>
        </p:blipFill>
        <p:spPr>
          <a:xfrm>
            <a:off x="-57912" y="989076"/>
            <a:ext cx="5458968" cy="54589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141" name="Google Shape;141;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descr="Modules Overview" id="142" name="Google Shape;142;p3"/>
          <p:cNvPicPr preferRelativeResize="0"/>
          <p:nvPr/>
        </p:nvPicPr>
        <p:blipFill rotWithShape="1">
          <a:blip r:embed="rId3">
            <a:alphaModFix/>
          </a:blip>
          <a:srcRect b="0" l="0" r="0" t="0"/>
          <a:stretch/>
        </p:blipFill>
        <p:spPr>
          <a:xfrm>
            <a:off x="10944352" y="5761736"/>
            <a:ext cx="812800" cy="812800"/>
          </a:xfrm>
          <a:prstGeom prst="rect">
            <a:avLst/>
          </a:prstGeom>
          <a:noFill/>
          <a:ln>
            <a:noFill/>
          </a:ln>
        </p:spPr>
      </p:pic>
      <p:pic>
        <p:nvPicPr>
          <p:cNvPr id="143" name="Google Shape;143;p3"/>
          <p:cNvPicPr preferRelativeResize="0"/>
          <p:nvPr/>
        </p:nvPicPr>
        <p:blipFill rotWithShape="1">
          <a:blip r:embed="rId4">
            <a:alphaModFix/>
          </a:blip>
          <a:srcRect b="0" l="0" r="0" t="0"/>
          <a:stretch/>
        </p:blipFill>
        <p:spPr>
          <a:xfrm>
            <a:off x="0" y="0"/>
            <a:ext cx="12192000" cy="6838950"/>
          </a:xfrm>
          <a:prstGeom prst="rect">
            <a:avLst/>
          </a:prstGeom>
          <a:noFill/>
          <a:ln cap="flat" cmpd="sng" w="9525">
            <a:solidFill>
              <a:schemeClr val="accent1"/>
            </a:solidFill>
            <a:prstDash val="solid"/>
            <a:round/>
            <a:headEnd len="sm" w="sm" type="none"/>
            <a:tailEnd len="sm" w="sm" type="none"/>
          </a:ln>
        </p:spPr>
      </p:pic>
      <p:sp>
        <p:nvSpPr>
          <p:cNvPr id="144" name="Google Shape;144;p3"/>
          <p:cNvSpPr/>
          <p:nvPr/>
        </p:nvSpPr>
        <p:spPr>
          <a:xfrm>
            <a:off x="2631876" y="2210477"/>
            <a:ext cx="2596219" cy="3957659"/>
          </a:xfrm>
          <a:prstGeom prst="rect">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0"/>
          <p:cNvSpPr txBox="1"/>
          <p:nvPr>
            <p:ph type="ctrTitle"/>
          </p:nvPr>
        </p:nvSpPr>
        <p:spPr>
          <a:xfrm>
            <a:off x="6739128" y="638089"/>
            <a:ext cx="4818888" cy="147680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GB" sz="5400"/>
              <a:t>by truly hearing their concern</a:t>
            </a:r>
            <a:endParaRPr/>
          </a:p>
        </p:txBody>
      </p:sp>
      <p:sp>
        <p:nvSpPr>
          <p:cNvPr id="389" name="Google Shape;389;p30"/>
          <p:cNvSpPr txBox="1"/>
          <p:nvPr>
            <p:ph idx="1" type="subTitle"/>
          </p:nvPr>
        </p:nvSpPr>
        <p:spPr>
          <a:xfrm>
            <a:off x="6739128" y="2664886"/>
            <a:ext cx="4818888" cy="355078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Font typeface="Arial"/>
              <a:buChar char="•"/>
            </a:pPr>
            <a:r>
              <a:rPr lang="en-GB" sz="2000">
                <a:latin typeface="Arial"/>
                <a:ea typeface="Arial"/>
                <a:cs typeface="Arial"/>
                <a:sym typeface="Arial"/>
              </a:rPr>
              <a:t>When you support someone, it is important that you pay attention to their concerns and what they’re actually experiencing.  Don’t make assumptions about what their needs might be based on your own experience. </a:t>
            </a:r>
            <a:endParaRPr/>
          </a:p>
          <a:p>
            <a:pPr indent="0" lvl="0" marL="0" rtl="0" algn="l">
              <a:lnSpc>
                <a:spcPct val="100000"/>
              </a:lnSpc>
              <a:spcBef>
                <a:spcPts val="1000"/>
              </a:spcBef>
              <a:spcAft>
                <a:spcPts val="0"/>
              </a:spcAft>
              <a:buClr>
                <a:schemeClr val="dk1"/>
              </a:buClr>
              <a:buSzPts val="2000"/>
              <a:buFont typeface="Arial"/>
              <a:buChar char="•"/>
            </a:pPr>
            <a:r>
              <a:rPr lang="en-GB" sz="2000">
                <a:latin typeface="Arial"/>
                <a:ea typeface="Arial"/>
                <a:cs typeface="Arial"/>
                <a:sym typeface="Arial"/>
              </a:rPr>
              <a:t>To really understand what’s going on, it is important that you are patient and listen without judging the person with regard to what they should have done/not done</a:t>
            </a:r>
            <a:br>
              <a:rPr lang="en-GB" sz="2000">
                <a:latin typeface="Arial"/>
                <a:ea typeface="Arial"/>
                <a:cs typeface="Arial"/>
                <a:sym typeface="Arial"/>
              </a:rPr>
            </a:br>
            <a:endParaRPr sz="2000">
              <a:latin typeface="Arial"/>
              <a:ea typeface="Arial"/>
              <a:cs typeface="Arial"/>
              <a:sym typeface="Arial"/>
            </a:endParaRPr>
          </a:p>
          <a:p>
            <a:pPr indent="127000" lvl="0" marL="0" rtl="0" algn="l">
              <a:lnSpc>
                <a:spcPct val="100000"/>
              </a:lnSpc>
              <a:spcBef>
                <a:spcPts val="1000"/>
              </a:spcBef>
              <a:spcAft>
                <a:spcPts val="0"/>
              </a:spcAft>
              <a:buClr>
                <a:schemeClr val="dk1"/>
              </a:buClr>
              <a:buSzPts val="2000"/>
              <a:buFont typeface="Arial"/>
              <a:buNone/>
            </a:pPr>
            <a:r>
              <a:t/>
            </a:r>
            <a:endParaRPr sz="2000">
              <a:latin typeface="Arial"/>
              <a:ea typeface="Arial"/>
              <a:cs typeface="Arial"/>
              <a:sym typeface="Arial"/>
            </a:endParaRPr>
          </a:p>
        </p:txBody>
      </p:sp>
      <p:pic>
        <p:nvPicPr>
          <p:cNvPr descr="Call centre" id="390" name="Google Shape;390;p30"/>
          <p:cNvPicPr preferRelativeResize="0"/>
          <p:nvPr/>
        </p:nvPicPr>
        <p:blipFill rotWithShape="1">
          <a:blip r:embed="rId3">
            <a:alphaModFix/>
          </a:blip>
          <a:srcRect b="0" l="0" r="0" t="0"/>
          <a:stretch/>
        </p:blipFill>
        <p:spPr>
          <a:xfrm>
            <a:off x="630936" y="699516"/>
            <a:ext cx="5458968" cy="54589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1"/>
          <p:cNvSpPr txBox="1"/>
          <p:nvPr>
            <p:ph type="ctrTitle"/>
          </p:nvPr>
        </p:nvSpPr>
        <p:spPr>
          <a:xfrm>
            <a:off x="3360420" y="384500"/>
            <a:ext cx="7218600" cy="1476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GB" sz="4300"/>
              <a:t>with care and showing respect and empathy</a:t>
            </a:r>
            <a:endParaRPr sz="4300"/>
          </a:p>
        </p:txBody>
      </p:sp>
      <p:sp>
        <p:nvSpPr>
          <p:cNvPr id="397" name="Google Shape;397;p31"/>
          <p:cNvSpPr txBox="1"/>
          <p:nvPr>
            <p:ph idx="1" type="subTitle"/>
          </p:nvPr>
        </p:nvSpPr>
        <p:spPr>
          <a:xfrm>
            <a:off x="5859439" y="2664886"/>
            <a:ext cx="5698577" cy="355078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200"/>
              <a:buNone/>
            </a:pPr>
            <a:r>
              <a:rPr lang="en-GB" sz="2200">
                <a:latin typeface="Arial"/>
                <a:ea typeface="Arial"/>
                <a:cs typeface="Arial"/>
                <a:sym typeface="Arial"/>
              </a:rPr>
              <a:t>The ability to recognize and understand somebody’s feelings and emotions and to reflect to their emotions and feelings through your own words and actions is called ‘empathy’</a:t>
            </a:r>
            <a:endParaRPr/>
          </a:p>
          <a:p>
            <a:pPr indent="0" lvl="0" marL="0" rtl="0" algn="l">
              <a:lnSpc>
                <a:spcPct val="100000"/>
              </a:lnSpc>
              <a:spcBef>
                <a:spcPts val="600"/>
              </a:spcBef>
              <a:spcAft>
                <a:spcPts val="0"/>
              </a:spcAft>
              <a:buClr>
                <a:schemeClr val="dk1"/>
              </a:buClr>
              <a:buSzPts val="2200"/>
              <a:buNone/>
            </a:pPr>
            <a:r>
              <a:rPr lang="en-GB" sz="2200">
                <a:latin typeface="Arial"/>
                <a:ea typeface="Arial"/>
                <a:cs typeface="Arial"/>
                <a:sym typeface="Arial"/>
              </a:rPr>
              <a:t> </a:t>
            </a:r>
            <a:endParaRPr/>
          </a:p>
          <a:p>
            <a:pPr indent="0" lvl="0" marL="0" rtl="0" algn="l">
              <a:lnSpc>
                <a:spcPct val="100000"/>
              </a:lnSpc>
              <a:spcBef>
                <a:spcPts val="600"/>
              </a:spcBef>
              <a:spcAft>
                <a:spcPts val="0"/>
              </a:spcAft>
              <a:buClr>
                <a:schemeClr val="dk1"/>
              </a:buClr>
              <a:buSzPts val="2200"/>
              <a:buNone/>
            </a:pPr>
            <a:r>
              <a:rPr lang="en-GB" sz="2200">
                <a:latin typeface="Arial"/>
                <a:ea typeface="Arial"/>
                <a:cs typeface="Arial"/>
                <a:sym typeface="Arial"/>
              </a:rPr>
              <a:t>When you do this, it allows the other person to feel connected as you show them that you understand their emotions. This can help build trust between yourself and the person.</a:t>
            </a:r>
            <a:br>
              <a:rPr lang="en-GB" sz="2200">
                <a:latin typeface="Arial"/>
                <a:ea typeface="Arial"/>
                <a:cs typeface="Arial"/>
                <a:sym typeface="Arial"/>
              </a:rPr>
            </a:br>
            <a:endParaRPr sz="2200">
              <a:latin typeface="Arial"/>
              <a:ea typeface="Arial"/>
              <a:cs typeface="Arial"/>
              <a:sym typeface="Arial"/>
            </a:endParaRPr>
          </a:p>
          <a:p>
            <a:pPr indent="139700" lvl="0" marL="0" rtl="0" algn="l">
              <a:lnSpc>
                <a:spcPct val="100000"/>
              </a:lnSpc>
              <a:spcBef>
                <a:spcPts val="1000"/>
              </a:spcBef>
              <a:spcAft>
                <a:spcPts val="0"/>
              </a:spcAft>
              <a:buClr>
                <a:schemeClr val="dk1"/>
              </a:buClr>
              <a:buSzPts val="2200"/>
              <a:buFont typeface="Arial"/>
              <a:buNone/>
            </a:pPr>
            <a:r>
              <a:t/>
            </a:r>
            <a:endParaRPr sz="2200">
              <a:latin typeface="Arial"/>
              <a:ea typeface="Arial"/>
              <a:cs typeface="Arial"/>
              <a:sym typeface="Arial"/>
            </a:endParaRPr>
          </a:p>
        </p:txBody>
      </p:sp>
      <p:pic>
        <p:nvPicPr>
          <p:cNvPr descr="Group" id="398" name="Google Shape;398;p31"/>
          <p:cNvPicPr preferRelativeResize="0"/>
          <p:nvPr/>
        </p:nvPicPr>
        <p:blipFill rotWithShape="1">
          <a:blip r:embed="rId3">
            <a:alphaModFix/>
          </a:blip>
          <a:srcRect b="0" l="0" r="0" t="0"/>
          <a:stretch/>
        </p:blipFill>
        <p:spPr>
          <a:xfrm>
            <a:off x="-57912" y="1319332"/>
            <a:ext cx="5458968" cy="54589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icture containing graffiti&#10;&#10;Description automatically generated" id="404" name="Google Shape;404;p32"/>
          <p:cNvPicPr preferRelativeResize="0"/>
          <p:nvPr/>
        </p:nvPicPr>
        <p:blipFill rotWithShape="1">
          <a:blip r:embed="rId3">
            <a:alphaModFix/>
          </a:blip>
          <a:srcRect b="0" l="0" r="-1" t="3408"/>
          <a:stretch/>
        </p:blipFill>
        <p:spPr>
          <a:xfrm>
            <a:off x="-1" y="-1"/>
            <a:ext cx="12188953" cy="6858000"/>
          </a:xfrm>
          <a:prstGeom prst="rect">
            <a:avLst/>
          </a:prstGeom>
          <a:noFill/>
          <a:ln>
            <a:noFill/>
          </a:ln>
        </p:spPr>
      </p:pic>
      <p:sp>
        <p:nvSpPr>
          <p:cNvPr id="405" name="Google Shape;405;p32"/>
          <p:cNvSpPr txBox="1"/>
          <p:nvPr>
            <p:ph idx="1" type="subTitle"/>
          </p:nvPr>
        </p:nvSpPr>
        <p:spPr>
          <a:xfrm>
            <a:off x="640079" y="5890860"/>
            <a:ext cx="10908792" cy="548640"/>
          </a:xfrm>
          <a:prstGeom prst="rect">
            <a:avLst/>
          </a:prstGeom>
          <a:noFill/>
          <a:ln>
            <a:noFill/>
          </a:ln>
        </p:spPr>
        <p:txBody>
          <a:bodyPr anchorCtr="0" anchor="ctr" bIns="45700" lIns="91425" spcFirstLastPara="1" rIns="91425" wrap="square" tIns="45700">
            <a:noAutofit/>
          </a:bodyPr>
          <a:lstStyle/>
          <a:p>
            <a:pPr indent="0" lvl="0" marL="0" rtl="0" algn="ctr">
              <a:lnSpc>
                <a:spcPct val="110000"/>
              </a:lnSpc>
              <a:spcBef>
                <a:spcPts val="0"/>
              </a:spcBef>
              <a:spcAft>
                <a:spcPts val="0"/>
              </a:spcAft>
              <a:buClr>
                <a:schemeClr val="lt1"/>
              </a:buClr>
              <a:buSzPts val="3600"/>
              <a:buNone/>
            </a:pPr>
            <a:r>
              <a:rPr lang="en-GB" sz="3600">
                <a:solidFill>
                  <a:schemeClr val="lt1"/>
                </a:solidFill>
                <a:latin typeface="Quattrocento Sans"/>
                <a:ea typeface="Quattrocento Sans"/>
                <a:cs typeface="Quattrocento Sans"/>
                <a:sym typeface="Quattrocento Sans"/>
              </a:rPr>
              <a:t>You can show Empathy with both your </a:t>
            </a:r>
            <a:r>
              <a:rPr b="1" lang="en-GB" sz="3600">
                <a:solidFill>
                  <a:schemeClr val="lt1"/>
                </a:solidFill>
                <a:latin typeface="Quattrocento Sans"/>
                <a:ea typeface="Quattrocento Sans"/>
                <a:cs typeface="Quattrocento Sans"/>
                <a:sym typeface="Quattrocento Sans"/>
              </a:rPr>
              <a:t>words </a:t>
            </a:r>
            <a:r>
              <a:rPr lang="en-GB" sz="3600">
                <a:solidFill>
                  <a:schemeClr val="lt1"/>
                </a:solidFill>
                <a:latin typeface="Quattrocento Sans"/>
                <a:ea typeface="Quattrocento Sans"/>
                <a:cs typeface="Quattrocento Sans"/>
                <a:sym typeface="Quattrocento Sans"/>
              </a:rPr>
              <a:t>and your </a:t>
            </a:r>
            <a:r>
              <a:rPr b="1" lang="en-GB" sz="3600">
                <a:solidFill>
                  <a:schemeClr val="lt1"/>
                </a:solidFill>
                <a:latin typeface="Quattrocento Sans"/>
                <a:ea typeface="Quattrocento Sans"/>
                <a:cs typeface="Quattrocento Sans"/>
                <a:sym typeface="Quattrocento Sans"/>
              </a:rPr>
              <a:t>body language</a:t>
            </a:r>
            <a:endParaRPr b="1" sz="3600">
              <a:solidFill>
                <a:schemeClr val="lt1"/>
              </a:solidFill>
              <a:latin typeface="Quattrocento Sans"/>
              <a:ea typeface="Quattrocento Sans"/>
              <a:cs typeface="Quattrocento Sans"/>
              <a:sym typeface="Quattrocento Sans"/>
            </a:endParaRPr>
          </a:p>
        </p:txBody>
      </p:sp>
      <p:sp>
        <p:nvSpPr>
          <p:cNvPr id="406" name="Google Shape;406;p32"/>
          <p:cNvSpPr txBox="1"/>
          <p:nvPr/>
        </p:nvSpPr>
        <p:spPr>
          <a:xfrm>
            <a:off x="9889318" y="6513764"/>
            <a:ext cx="2186816"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GB" sz="700" u="sng" cap="none" strike="noStrike">
                <a:solidFill>
                  <a:srgbClr val="FFFFFF"/>
                </a:solidFill>
                <a:latin typeface="Calibri"/>
                <a:ea typeface="Calibri"/>
                <a:cs typeface="Calibri"/>
                <a:sym typeface="Calibri"/>
                <a:hlinkClick r:id="rId4">
                  <a:extLst>
                    <a:ext uri="{A12FA001-AC4F-418D-AE19-62706E023703}">
                      <ahyp:hlinkClr val="tx"/>
                    </a:ext>
                  </a:extLst>
                </a:hlinkClick>
              </a:rPr>
              <a:t>This Photo</a:t>
            </a:r>
            <a:r>
              <a:rPr b="0" i="0" lang="en-GB" sz="700" u="none" cap="none" strike="noStrike">
                <a:solidFill>
                  <a:srgbClr val="FFFFFF"/>
                </a:solidFill>
                <a:latin typeface="Calibri"/>
                <a:ea typeface="Calibri"/>
                <a:cs typeface="Calibri"/>
                <a:sym typeface="Calibri"/>
              </a:rPr>
              <a:t> by Unknown Author is licensed under </a:t>
            </a:r>
            <a:r>
              <a:rPr b="0" i="0" lang="en-GB" sz="700" u="sng" cap="none" strike="noStrike">
                <a:solidFill>
                  <a:srgbClr val="FFFFFF"/>
                </a:solidFill>
                <a:latin typeface="Calibri"/>
                <a:ea typeface="Calibri"/>
                <a:cs typeface="Calibri"/>
                <a:sym typeface="Calibri"/>
                <a:hlinkClick r:id="rId5">
                  <a:extLst>
                    <a:ext uri="{A12FA001-AC4F-418D-AE19-62706E023703}">
                      <ahyp:hlinkClr val="tx"/>
                    </a:ext>
                  </a:extLst>
                </a:hlinkClick>
              </a:rPr>
              <a:t>CC BY</a:t>
            </a:r>
            <a:endParaRPr b="0" i="0" sz="700" u="none" cap="none" strike="noStrike">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child&#10;&#10;Description automatically generated" id="413" name="Google Shape;413;p33"/>
          <p:cNvPicPr preferRelativeResize="0"/>
          <p:nvPr/>
        </p:nvPicPr>
        <p:blipFill rotWithShape="1">
          <a:blip r:embed="rId3">
            <a:alphaModFix/>
          </a:blip>
          <a:srcRect b="15730" l="0" r="0" t="0"/>
          <a:stretch/>
        </p:blipFill>
        <p:spPr>
          <a:xfrm>
            <a:off x="20" y="10"/>
            <a:ext cx="12191980" cy="6857990"/>
          </a:xfrm>
          <a:prstGeom prst="rect">
            <a:avLst/>
          </a:prstGeom>
          <a:noFill/>
          <a:ln>
            <a:noFill/>
          </a:ln>
        </p:spPr>
      </p:pic>
      <p:sp>
        <p:nvSpPr>
          <p:cNvPr id="414" name="Google Shape;414;p33"/>
          <p:cNvSpPr/>
          <p:nvPr/>
        </p:nvSpPr>
        <p:spPr>
          <a:xfrm>
            <a:off x="3" y="0"/>
            <a:ext cx="9339206" cy="6858000"/>
          </a:xfrm>
          <a:prstGeom prst="rect">
            <a:avLst/>
          </a:prstGeom>
          <a:gradFill>
            <a:gsLst>
              <a:gs pos="0">
                <a:srgbClr val="000000">
                  <a:alpha val="0"/>
                </a:srgbClr>
              </a:gs>
              <a:gs pos="33000">
                <a:srgbClr val="000000">
                  <a:alpha val="20000"/>
                </a:srgbClr>
              </a:gs>
              <a:gs pos="58000">
                <a:srgbClr val="000000">
                  <a:alpha val="29019"/>
                </a:srgbClr>
              </a:gs>
              <a:gs pos="100000">
                <a:srgbClr val="000000">
                  <a:alpha val="29019"/>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5" name="Google Shape;415;p33"/>
          <p:cNvSpPr txBox="1"/>
          <p:nvPr>
            <p:ph type="ctrTitle"/>
          </p:nvPr>
        </p:nvSpPr>
        <p:spPr>
          <a:xfrm>
            <a:off x="477981" y="1122362"/>
            <a:ext cx="4023360" cy="2802219"/>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4800"/>
              <a:buFont typeface="Arial"/>
              <a:buNone/>
            </a:pPr>
            <a:r>
              <a:rPr b="1" lang="en-GB" sz="4800">
                <a:solidFill>
                  <a:schemeClr val="lt1"/>
                </a:solidFill>
              </a:rPr>
              <a:t>Words</a:t>
            </a:r>
            <a:endParaRPr sz="4800">
              <a:solidFill>
                <a:schemeClr val="lt1"/>
              </a:solidFill>
            </a:endParaRPr>
          </a:p>
        </p:txBody>
      </p:sp>
      <p:sp>
        <p:nvSpPr>
          <p:cNvPr id="416" name="Google Shape;416;p33"/>
          <p:cNvSpPr txBox="1"/>
          <p:nvPr>
            <p:ph idx="1" type="subTitle"/>
          </p:nvPr>
        </p:nvSpPr>
        <p:spPr>
          <a:xfrm>
            <a:off x="477980" y="3969352"/>
            <a:ext cx="4023359" cy="120814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500"/>
              <a:buNone/>
            </a:pPr>
            <a:r>
              <a:rPr lang="en-GB" sz="1500">
                <a:solidFill>
                  <a:schemeClr val="lt1"/>
                </a:solidFill>
                <a:latin typeface="Quattrocento Sans"/>
                <a:ea typeface="Quattrocento Sans"/>
                <a:cs typeface="Quattrocento Sans"/>
                <a:sym typeface="Quattrocento Sans"/>
              </a:rPr>
              <a:t>Think of a painful incident when your loved one or friend was crying and upset. </a:t>
            </a:r>
            <a:endParaRPr sz="1500">
              <a:solidFill>
                <a:schemeClr val="lt1"/>
              </a:solidFill>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lt1"/>
              </a:buClr>
              <a:buSzPts val="1500"/>
              <a:buNone/>
            </a:pPr>
            <a:r>
              <a:rPr lang="en-GB" sz="1500">
                <a:solidFill>
                  <a:schemeClr val="lt1"/>
                </a:solidFill>
                <a:latin typeface="Quattrocento Sans"/>
                <a:ea typeface="Quattrocento Sans"/>
                <a:cs typeface="Quattrocento Sans"/>
                <a:sym typeface="Quattrocento Sans"/>
              </a:rPr>
              <a:t>How did you show that you understand his/her emotions </a:t>
            </a:r>
            <a:r>
              <a:rPr b="1" lang="en-GB" sz="1500">
                <a:solidFill>
                  <a:schemeClr val="lt1"/>
                </a:solidFill>
                <a:latin typeface="Calibri"/>
                <a:ea typeface="Calibri"/>
                <a:cs typeface="Calibri"/>
                <a:sym typeface="Calibri"/>
              </a:rPr>
              <a:t>and feelings?</a:t>
            </a:r>
            <a:endParaRPr sz="15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animEffect filter="fade" transition="in">
                                      <p:cBhvr>
                                        <p:cTn dur="500"/>
                                        <p:tgtEl>
                                          <p:spTgt spid="41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animEffect filter="fade" transition="in">
                                      <p:cBhvr>
                                        <p:cTn dur="500"/>
                                        <p:tgtEl>
                                          <p:spTgt spid="41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p3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3" name="Google Shape;423;p34"/>
          <p:cNvSpPr txBox="1"/>
          <p:nvPr>
            <p:ph idx="1" type="subTitle"/>
          </p:nvPr>
        </p:nvSpPr>
        <p:spPr>
          <a:xfrm>
            <a:off x="4937760" y="365760"/>
            <a:ext cx="6894576" cy="58430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To show empathy through words you can use statements like: </a:t>
            </a:r>
            <a:endParaRPr sz="2400">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2400"/>
              <a:buNone/>
            </a:pPr>
            <a:br>
              <a:rPr lang="en-GB" sz="2400">
                <a:latin typeface="Quattrocento Sans"/>
                <a:ea typeface="Quattrocento Sans"/>
                <a:cs typeface="Quattrocento Sans"/>
                <a:sym typeface="Quattrocento Sans"/>
              </a:rPr>
            </a:br>
            <a:r>
              <a:rPr i="1" lang="en-GB" sz="2400">
                <a:latin typeface="Quattrocento Sans"/>
                <a:ea typeface="Quattrocento Sans"/>
                <a:cs typeface="Quattrocento Sans"/>
                <a:sym typeface="Quattrocento Sans"/>
              </a:rPr>
              <a:t>“I can see that you are ……… (the emotional state they are in) due to ………… (the reason they give)</a:t>
            </a:r>
            <a:r>
              <a:rPr lang="en-GB" sz="2400">
                <a:latin typeface="Quattrocento Sans"/>
                <a:ea typeface="Quattrocento Sans"/>
                <a:cs typeface="Quattrocento Sans"/>
                <a:sym typeface="Quattrocento Sans"/>
              </a:rPr>
              <a:t> </a:t>
            </a:r>
            <a:r>
              <a:rPr i="1" lang="en-GB" sz="2400">
                <a:latin typeface="Quattrocento Sans"/>
                <a:ea typeface="Quattrocento Sans"/>
                <a:cs typeface="Quattrocento Sans"/>
                <a:sym typeface="Quattrocento Sans"/>
              </a:rPr>
              <a:t>In this situation your reaction is natural and I completely understand it.”</a:t>
            </a:r>
            <a:endParaRPr sz="2400">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2400"/>
              <a:buNone/>
            </a:pPr>
            <a:br>
              <a:rPr lang="en-GB" sz="2400">
                <a:latin typeface="Quattrocento Sans"/>
                <a:ea typeface="Quattrocento Sans"/>
                <a:cs typeface="Quattrocento Sans"/>
                <a:sym typeface="Quattrocento Sans"/>
              </a:rPr>
            </a:br>
            <a:r>
              <a:rPr i="1" lang="en-GB" sz="2400">
                <a:latin typeface="Quattrocento Sans"/>
                <a:ea typeface="Quattrocento Sans"/>
                <a:cs typeface="Quattrocento Sans"/>
                <a:sym typeface="Quattrocento Sans"/>
              </a:rPr>
              <a:t>For example: I can see that you’re worried because of your mother’s health.</a:t>
            </a:r>
            <a:endParaRPr sz="2400">
              <a:latin typeface="Quattrocento Sans"/>
              <a:ea typeface="Quattrocento Sans"/>
              <a:cs typeface="Quattrocento Sans"/>
              <a:sym typeface="Quattrocento Sans"/>
            </a:endParaRPr>
          </a:p>
          <a:p>
            <a:pPr indent="0" lvl="0" marL="0" rtl="0" algn="l">
              <a:lnSpc>
                <a:spcPct val="100000"/>
              </a:lnSpc>
              <a:spcBef>
                <a:spcPts val="1600"/>
              </a:spcBef>
              <a:spcAft>
                <a:spcPts val="0"/>
              </a:spcAft>
              <a:buClr>
                <a:schemeClr val="dk1"/>
              </a:buClr>
              <a:buSzPts val="1100"/>
              <a:buNone/>
            </a:pPr>
            <a:r>
              <a:t/>
            </a:r>
            <a:endParaRPr sz="1100"/>
          </a:p>
        </p:txBody>
      </p:sp>
      <p:sp>
        <p:nvSpPr>
          <p:cNvPr id="424" name="Google Shape;424;p34"/>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BC6E1"/>
          </a:solidFill>
          <a:ln cap="rnd" cmpd="sng" w="38100">
            <a:solidFill>
              <a:srgbClr val="2BC6E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child&#10;&#10;Description automatically generated" id="425" name="Google Shape;425;p34"/>
          <p:cNvPicPr preferRelativeResize="0"/>
          <p:nvPr/>
        </p:nvPicPr>
        <p:blipFill rotWithShape="1">
          <a:blip r:embed="rId3">
            <a:alphaModFix/>
          </a:blip>
          <a:srcRect b="-1" l="37835" r="16832"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0" name="Shape 430"/>
        <p:cNvGrpSpPr/>
        <p:nvPr/>
      </p:nvGrpSpPr>
      <p:grpSpPr>
        <a:xfrm>
          <a:off x="0" y="0"/>
          <a:ext cx="0" cy="0"/>
          <a:chOff x="0" y="0"/>
          <a:chExt cx="0" cy="0"/>
        </a:xfrm>
      </p:grpSpPr>
      <p:sp>
        <p:nvSpPr>
          <p:cNvPr id="431" name="Google Shape;431;p3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2" name="Google Shape;432;p35"/>
          <p:cNvSpPr txBox="1"/>
          <p:nvPr>
            <p:ph type="ctrTitle"/>
          </p:nvPr>
        </p:nvSpPr>
        <p:spPr>
          <a:xfrm>
            <a:off x="482975" y="640075"/>
            <a:ext cx="45861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Arial"/>
              <a:buNone/>
            </a:pPr>
            <a:r>
              <a:rPr b="1" lang="en-GB" sz="8000">
                <a:latin typeface="Arial"/>
                <a:ea typeface="Arial"/>
                <a:cs typeface="Arial"/>
                <a:sym typeface="Arial"/>
              </a:rPr>
              <a:t>Body Language</a:t>
            </a:r>
            <a:endParaRPr sz="8000">
              <a:latin typeface="Arial"/>
              <a:ea typeface="Arial"/>
              <a:cs typeface="Arial"/>
              <a:sym typeface="Arial"/>
            </a:endParaRPr>
          </a:p>
        </p:txBody>
      </p:sp>
      <p:sp>
        <p:nvSpPr>
          <p:cNvPr id="433" name="Google Shape;433;p35"/>
          <p:cNvSpPr txBox="1"/>
          <p:nvPr>
            <p:ph idx="1" type="subTitle"/>
          </p:nvPr>
        </p:nvSpPr>
        <p:spPr>
          <a:xfrm>
            <a:off x="658368" y="4636008"/>
            <a:ext cx="4334256" cy="157276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None/>
            </a:pPr>
            <a:r>
              <a:rPr lang="en-GB" sz="1600">
                <a:latin typeface="Quattrocento Sans"/>
                <a:ea typeface="Quattrocento Sans"/>
                <a:cs typeface="Quattrocento Sans"/>
                <a:sym typeface="Quattrocento Sans"/>
              </a:rPr>
              <a:t>Imagine you are feeling really tired and lightheaded after a long day of work. </a:t>
            </a:r>
            <a:endParaRPr sz="1600">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1600"/>
              <a:buNone/>
            </a:pPr>
            <a:r>
              <a:t/>
            </a:r>
            <a:endParaRPr sz="1600">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1600"/>
              <a:buNone/>
            </a:pPr>
            <a:r>
              <a:rPr lang="en-GB" sz="1600">
                <a:latin typeface="Quattrocento Sans"/>
                <a:ea typeface="Quattrocento Sans"/>
                <a:cs typeface="Quattrocento Sans"/>
                <a:sym typeface="Quattrocento Sans"/>
              </a:rPr>
              <a:t>How would you feel if someone unexpectedly offered you a glass of water to drink or asked you to take a minute to sit and relax? </a:t>
            </a:r>
            <a:endParaRPr sz="1600">
              <a:latin typeface="Quattrocento Sans"/>
              <a:ea typeface="Quattrocento Sans"/>
              <a:cs typeface="Quattrocento Sans"/>
              <a:sym typeface="Quattrocento Sans"/>
            </a:endParaRPr>
          </a:p>
        </p:txBody>
      </p:sp>
      <p:sp>
        <p:nvSpPr>
          <p:cNvPr id="434" name="Google Shape;434;p35"/>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2AC3B"/>
          </a:solidFill>
          <a:ln cap="rnd" cmpd="sng" w="38100">
            <a:solidFill>
              <a:srgbClr val="F2A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435" name="Google Shape;435;p35"/>
          <p:cNvPicPr preferRelativeResize="0"/>
          <p:nvPr/>
        </p:nvPicPr>
        <p:blipFill rotWithShape="1">
          <a:blip r:embed="rId3">
            <a:alphaModFix/>
          </a:blip>
          <a:srcRect b="-1" l="22123" r="10921"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animEffect filter="fade" transition="in">
                                      <p:cBhvr>
                                        <p:cTn dur="500"/>
                                        <p:tgtEl>
                                          <p:spTgt spid="43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animEffect filter="fade" transition="in">
                                      <p:cBhvr>
                                        <p:cTn dur="500"/>
                                        <p:tgtEl>
                                          <p:spTgt spid="43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33">
                                            <p:txEl>
                                              <p:pRg end="2" st="2"/>
                                            </p:txEl>
                                          </p:spTgt>
                                        </p:tgtEl>
                                        <p:attrNameLst>
                                          <p:attrName>style.visibility</p:attrName>
                                        </p:attrNameLst>
                                      </p:cBhvr>
                                      <p:to>
                                        <p:strVal val="visible"/>
                                      </p:to>
                                    </p:set>
                                    <p:animEffect filter="fade" transition="in">
                                      <p:cBhvr>
                                        <p:cTn dur="500"/>
                                        <p:tgtEl>
                                          <p:spTgt spid="43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6"/>
          <p:cNvSpPr txBox="1"/>
          <p:nvPr>
            <p:ph idx="1" type="subTitle"/>
          </p:nvPr>
        </p:nvSpPr>
        <p:spPr>
          <a:xfrm>
            <a:off x="0" y="113538"/>
            <a:ext cx="10515600" cy="86285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en-GB">
                <a:solidFill>
                  <a:schemeClr val="dk1"/>
                </a:solidFill>
                <a:latin typeface="Quattrocento Sans"/>
                <a:ea typeface="Quattrocento Sans"/>
                <a:cs typeface="Quattrocento Sans"/>
                <a:sym typeface="Quattrocento Sans"/>
              </a:rPr>
              <a:t>To show empathy through your body language you can:</a:t>
            </a:r>
            <a:endParaRPr b="1">
              <a:solidFill>
                <a:schemeClr val="dk1"/>
              </a:solidFill>
              <a:latin typeface="Quattrocento Sans"/>
              <a:ea typeface="Quattrocento Sans"/>
              <a:cs typeface="Quattrocento Sans"/>
              <a:sym typeface="Quattrocento Sans"/>
            </a:endParaRPr>
          </a:p>
          <a:p>
            <a:pPr indent="0" lvl="0" marL="0" rtl="0" algn="ctr">
              <a:lnSpc>
                <a:spcPct val="110000"/>
              </a:lnSpc>
              <a:spcBef>
                <a:spcPts val="1000"/>
              </a:spcBef>
              <a:spcAft>
                <a:spcPts val="0"/>
              </a:spcAft>
              <a:buClr>
                <a:schemeClr val="dk1"/>
              </a:buClr>
              <a:buSzPts val="2800"/>
              <a:buNone/>
            </a:pPr>
            <a:r>
              <a:t/>
            </a:r>
            <a:endParaRPr b="1"/>
          </a:p>
        </p:txBody>
      </p:sp>
      <p:grpSp>
        <p:nvGrpSpPr>
          <p:cNvPr id="442" name="Google Shape;442;p36"/>
          <p:cNvGrpSpPr/>
          <p:nvPr/>
        </p:nvGrpSpPr>
        <p:grpSpPr>
          <a:xfrm>
            <a:off x="404677" y="983311"/>
            <a:ext cx="11420529" cy="5838545"/>
            <a:chOff x="0" y="6918"/>
            <a:chExt cx="11420529" cy="5838545"/>
          </a:xfrm>
        </p:grpSpPr>
        <p:sp>
          <p:nvSpPr>
            <p:cNvPr id="443" name="Google Shape;443;p36"/>
            <p:cNvSpPr/>
            <p:nvPr/>
          </p:nvSpPr>
          <p:spPr>
            <a:xfrm>
              <a:off x="0" y="523223"/>
              <a:ext cx="11420529" cy="831600"/>
            </a:xfrm>
            <a:prstGeom prst="rect">
              <a:avLst/>
            </a:prstGeom>
            <a:solidFill>
              <a:schemeClr val="lt1">
                <a:alpha val="89019"/>
              </a:schemeClr>
            </a:solidFill>
            <a:ln cap="flat" cmpd="sng" w="9525">
              <a:solidFill>
                <a:schemeClr val="accent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36"/>
            <p:cNvSpPr/>
            <p:nvPr/>
          </p:nvSpPr>
          <p:spPr>
            <a:xfrm>
              <a:off x="637339" y="6918"/>
              <a:ext cx="7994370" cy="974160"/>
            </a:xfrm>
            <a:prstGeom prst="roundRect">
              <a:avLst>
                <a:gd fmla="val 16667" name="adj"/>
              </a:avLst>
            </a:prstGeom>
            <a:gradFill>
              <a:gsLst>
                <a:gs pos="0">
                  <a:srgbClr val="C9B2B2"/>
                </a:gs>
                <a:gs pos="50000">
                  <a:srgbClr val="C0A6A6"/>
                </a:gs>
                <a:gs pos="100000">
                  <a:srgbClr val="B99797"/>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6"/>
            <p:cNvSpPr txBox="1"/>
            <p:nvPr/>
          </p:nvSpPr>
          <p:spPr>
            <a:xfrm>
              <a:off x="684894" y="54473"/>
              <a:ext cx="7899260" cy="879050"/>
            </a:xfrm>
            <a:prstGeom prst="rect">
              <a:avLst/>
            </a:prstGeom>
            <a:noFill/>
            <a:ln>
              <a:noFill/>
            </a:ln>
          </p:spPr>
          <p:txBody>
            <a:bodyPr anchorCtr="0" anchor="ctr" bIns="0" lIns="302150" spcFirstLastPara="1" rIns="302150" wrap="square" tIns="0">
              <a:noAutofit/>
            </a:bodyPr>
            <a:lstStyle/>
            <a:p>
              <a:pPr indent="0" lvl="0" marL="0" marR="0" rtl="0" algn="l">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Have a warm and welcoming  facial expression</a:t>
              </a:r>
              <a:endParaRPr b="0" i="0" sz="2400" u="none" cap="none" strike="noStrike">
                <a:solidFill>
                  <a:schemeClr val="dk1"/>
                </a:solidFill>
                <a:latin typeface="Quattrocento Sans"/>
                <a:ea typeface="Quattrocento Sans"/>
                <a:cs typeface="Quattrocento Sans"/>
                <a:sym typeface="Quattrocento Sans"/>
              </a:endParaRPr>
            </a:p>
          </p:txBody>
        </p:sp>
        <p:sp>
          <p:nvSpPr>
            <p:cNvPr id="446" name="Google Shape;446;p36"/>
            <p:cNvSpPr/>
            <p:nvPr/>
          </p:nvSpPr>
          <p:spPr>
            <a:xfrm>
              <a:off x="0" y="2020103"/>
              <a:ext cx="11420529" cy="831600"/>
            </a:xfrm>
            <a:prstGeom prst="rect">
              <a:avLst/>
            </a:prstGeom>
            <a:solidFill>
              <a:schemeClr val="lt1">
                <a:alpha val="89019"/>
              </a:schemeClr>
            </a:solidFill>
            <a:ln cap="flat" cmpd="sng" w="9525">
              <a:solidFill>
                <a:srgbClr val="74975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36"/>
            <p:cNvSpPr/>
            <p:nvPr/>
          </p:nvSpPr>
          <p:spPr>
            <a:xfrm>
              <a:off x="571026" y="1533023"/>
              <a:ext cx="7994370" cy="974160"/>
            </a:xfrm>
            <a:prstGeom prst="roundRect">
              <a:avLst>
                <a:gd fmla="val 16667" name="adj"/>
              </a:avLst>
            </a:prstGeom>
            <a:gradFill>
              <a:gsLst>
                <a:gs pos="0">
                  <a:srgbClr val="B6C7AD"/>
                </a:gs>
                <a:gs pos="50000">
                  <a:srgbClr val="AABEA0"/>
                </a:gs>
                <a:gs pos="100000">
                  <a:srgbClr val="9DB690"/>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36"/>
            <p:cNvSpPr txBox="1"/>
            <p:nvPr/>
          </p:nvSpPr>
          <p:spPr>
            <a:xfrm>
              <a:off x="618581" y="1580578"/>
              <a:ext cx="7899260" cy="879050"/>
            </a:xfrm>
            <a:prstGeom prst="rect">
              <a:avLst/>
            </a:prstGeom>
            <a:noFill/>
            <a:ln>
              <a:noFill/>
            </a:ln>
          </p:spPr>
          <p:txBody>
            <a:bodyPr anchorCtr="0" anchor="ctr" bIns="0" lIns="302150" spcFirstLastPara="1" rIns="302150" wrap="square" tIns="0">
              <a:noAutofit/>
            </a:bodyPr>
            <a:lstStyle/>
            <a:p>
              <a:pPr indent="0" lvl="0" marL="0" marR="0" rtl="0" algn="l">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Have better eye contact</a:t>
              </a:r>
              <a:endParaRPr b="0" i="0" sz="2400" u="none" cap="none" strike="noStrike">
                <a:solidFill>
                  <a:schemeClr val="dk1"/>
                </a:solidFill>
                <a:latin typeface="Quattrocento Sans"/>
                <a:ea typeface="Quattrocento Sans"/>
                <a:cs typeface="Quattrocento Sans"/>
                <a:sym typeface="Quattrocento Sans"/>
              </a:endParaRPr>
            </a:p>
          </p:txBody>
        </p:sp>
        <p:sp>
          <p:nvSpPr>
            <p:cNvPr id="449" name="Google Shape;449;p36"/>
            <p:cNvSpPr/>
            <p:nvPr/>
          </p:nvSpPr>
          <p:spPr>
            <a:xfrm>
              <a:off x="0" y="3516983"/>
              <a:ext cx="11420529" cy="831600"/>
            </a:xfrm>
            <a:prstGeom prst="rect">
              <a:avLst/>
            </a:prstGeom>
            <a:solidFill>
              <a:schemeClr val="lt1">
                <a:alpha val="89019"/>
              </a:schemeClr>
            </a:solidFill>
            <a:ln cap="flat" cmpd="sng" w="9525">
              <a:solidFill>
                <a:srgbClr val="56839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36"/>
            <p:cNvSpPr/>
            <p:nvPr/>
          </p:nvSpPr>
          <p:spPr>
            <a:xfrm>
              <a:off x="571026" y="3029903"/>
              <a:ext cx="7994370" cy="974160"/>
            </a:xfrm>
            <a:prstGeom prst="roundRect">
              <a:avLst>
                <a:gd fmla="val 16667" name="adj"/>
              </a:avLst>
            </a:prstGeom>
            <a:gradFill>
              <a:gsLst>
                <a:gs pos="0">
                  <a:srgbClr val="A8BEC6"/>
                </a:gs>
                <a:gs pos="50000">
                  <a:srgbClr val="9DB2BB"/>
                </a:gs>
                <a:gs pos="100000">
                  <a:srgbClr val="8CA8B3"/>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36"/>
            <p:cNvSpPr txBox="1"/>
            <p:nvPr/>
          </p:nvSpPr>
          <p:spPr>
            <a:xfrm>
              <a:off x="618581" y="3077458"/>
              <a:ext cx="7899260" cy="879050"/>
            </a:xfrm>
            <a:prstGeom prst="rect">
              <a:avLst/>
            </a:prstGeom>
            <a:noFill/>
            <a:ln>
              <a:noFill/>
            </a:ln>
          </p:spPr>
          <p:txBody>
            <a:bodyPr anchorCtr="0" anchor="ctr" bIns="0" lIns="302150" spcFirstLastPara="1" rIns="302150" wrap="square" tIns="0">
              <a:noAutofit/>
            </a:bodyPr>
            <a:lstStyle/>
            <a:p>
              <a:pPr indent="0" lvl="0" marL="0" marR="0" rtl="0" algn="l">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Use  gestures that allows the person to feel comfortable (offer a chair to sit or a glass of water to drink) </a:t>
              </a:r>
              <a:endParaRPr b="0" i="0" sz="2400" u="none" cap="none" strike="noStrike">
                <a:solidFill>
                  <a:schemeClr val="dk1"/>
                </a:solidFill>
                <a:latin typeface="Quattrocento Sans"/>
                <a:ea typeface="Quattrocento Sans"/>
                <a:cs typeface="Quattrocento Sans"/>
                <a:sym typeface="Quattrocento Sans"/>
              </a:endParaRPr>
            </a:p>
          </p:txBody>
        </p:sp>
        <p:sp>
          <p:nvSpPr>
            <p:cNvPr id="452" name="Google Shape;452;p36"/>
            <p:cNvSpPr/>
            <p:nvPr/>
          </p:nvSpPr>
          <p:spPr>
            <a:xfrm>
              <a:off x="0" y="5013863"/>
              <a:ext cx="11420529" cy="831600"/>
            </a:xfrm>
            <a:prstGeom prst="rect">
              <a:avLst/>
            </a:prstGeom>
            <a:solidFill>
              <a:schemeClr val="lt1">
                <a:alpha val="89019"/>
              </a:schemeClr>
            </a:solidFill>
            <a:ln cap="flat" cmpd="sng" w="9525">
              <a:solidFill>
                <a:srgbClr val="804E8B"/>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36"/>
            <p:cNvSpPr/>
            <p:nvPr/>
          </p:nvSpPr>
          <p:spPr>
            <a:xfrm>
              <a:off x="571026" y="4526783"/>
              <a:ext cx="7994370" cy="974160"/>
            </a:xfrm>
            <a:prstGeom prst="roundRect">
              <a:avLst>
                <a:gd fmla="val 16667" name="adj"/>
              </a:avLst>
            </a:prstGeom>
            <a:gradFill>
              <a:gsLst>
                <a:gs pos="0">
                  <a:srgbClr val="BCA6C2"/>
                </a:gs>
                <a:gs pos="50000">
                  <a:srgbClr val="B199B7"/>
                </a:gs>
                <a:gs pos="100000">
                  <a:srgbClr val="A688AE"/>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36"/>
            <p:cNvSpPr txBox="1"/>
            <p:nvPr/>
          </p:nvSpPr>
          <p:spPr>
            <a:xfrm>
              <a:off x="618581" y="4574338"/>
              <a:ext cx="7899260" cy="879050"/>
            </a:xfrm>
            <a:prstGeom prst="rect">
              <a:avLst/>
            </a:prstGeom>
            <a:noFill/>
            <a:ln>
              <a:noFill/>
            </a:ln>
          </p:spPr>
          <p:txBody>
            <a:bodyPr anchorCtr="0" anchor="ctr" bIns="0" lIns="302150" spcFirstLastPara="1" rIns="302150" wrap="square" tIns="0">
              <a:noAutofit/>
            </a:bodyPr>
            <a:lstStyle/>
            <a:p>
              <a:pPr indent="0" lvl="0" marL="0" marR="0" rtl="0" algn="l">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Use appropriate proximity (be in a closer distance so that you can hear them well)</a:t>
              </a:r>
              <a:endParaRPr b="0" i="0" sz="2400" u="none" cap="none" strike="noStrike">
                <a:solidFill>
                  <a:schemeClr val="dk1"/>
                </a:solidFill>
                <a:latin typeface="Quattrocento Sans"/>
                <a:ea typeface="Quattrocento Sans"/>
                <a:cs typeface="Quattrocento Sans"/>
                <a:sym typeface="Quattrocento Sans"/>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7"/>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5500"/>
              <a:buFont typeface="Arial"/>
              <a:buNone/>
            </a:pPr>
            <a:r>
              <a:rPr b="1" lang="en-GB" sz="5500"/>
              <a:t>Active listening </a:t>
            </a:r>
            <a:r>
              <a:rPr lang="en-GB" sz="5500"/>
              <a:t>is a technique to help you listen well and communicate supportively. </a:t>
            </a:r>
            <a:endParaRPr/>
          </a:p>
        </p:txBody>
      </p:sp>
      <p:sp>
        <p:nvSpPr>
          <p:cNvPr id="461" name="Google Shape;461;p37"/>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GB">
                <a:latin typeface="Quattrocento Sans"/>
                <a:ea typeface="Quattrocento Sans"/>
                <a:cs typeface="Quattrocento Sans"/>
                <a:sym typeface="Quattrocento Sans"/>
              </a:rPr>
              <a:t>It involves 3 steps</a:t>
            </a:r>
            <a:endParaRPr>
              <a:latin typeface="Arial"/>
              <a:ea typeface="Arial"/>
              <a:cs typeface="Arial"/>
              <a:sym typeface="Arial"/>
            </a:endParaRPr>
          </a:p>
          <a:p>
            <a:pPr indent="0" lvl="0" marL="0" rtl="0" algn="l">
              <a:lnSpc>
                <a:spcPct val="110000"/>
              </a:lnSpc>
              <a:spcBef>
                <a:spcPts val="1000"/>
              </a:spcBef>
              <a:spcAft>
                <a:spcPts val="0"/>
              </a:spcAft>
              <a:buClr>
                <a:schemeClr val="dk1"/>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8"/>
          <p:cNvSpPr txBox="1"/>
          <p:nvPr>
            <p:ph type="ctrTitle"/>
          </p:nvPr>
        </p:nvSpPr>
        <p:spPr>
          <a:xfrm>
            <a:off x="6739128" y="638089"/>
            <a:ext cx="4818888" cy="147680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5600"/>
              <a:buFont typeface="Arial"/>
              <a:buNone/>
            </a:pPr>
            <a:r>
              <a:rPr lang="en-GB" sz="5600"/>
              <a:t>Step 1</a:t>
            </a:r>
            <a:endParaRPr/>
          </a:p>
        </p:txBody>
      </p:sp>
      <p:sp>
        <p:nvSpPr>
          <p:cNvPr id="468" name="Google Shape;468;p38"/>
          <p:cNvSpPr txBox="1"/>
          <p:nvPr>
            <p:ph idx="1" type="subTitle"/>
          </p:nvPr>
        </p:nvSpPr>
        <p:spPr>
          <a:xfrm>
            <a:off x="6739128" y="2664886"/>
            <a:ext cx="4818888" cy="355078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2400"/>
              <a:buNone/>
            </a:pPr>
            <a:r>
              <a:rPr b="1" lang="en-GB" sz="2400">
                <a:latin typeface="Quattrocento Sans"/>
                <a:ea typeface="Quattrocento Sans"/>
                <a:cs typeface="Quattrocento Sans"/>
                <a:sym typeface="Quattrocento Sans"/>
              </a:rPr>
              <a:t>Listen attentively </a:t>
            </a:r>
            <a:endParaRPr sz="2400">
              <a:latin typeface="Quattrocento Sans"/>
              <a:ea typeface="Quattrocento Sans"/>
              <a:cs typeface="Quattrocento Sans"/>
              <a:sym typeface="Quattrocento Sans"/>
            </a:endParaRPr>
          </a:p>
          <a:p>
            <a:pPr indent="152400" lvl="0" marL="0" rtl="0" algn="l">
              <a:lnSpc>
                <a:spcPct val="100000"/>
              </a:lnSpc>
              <a:spcBef>
                <a:spcPts val="600"/>
              </a:spcBef>
              <a:spcAft>
                <a:spcPts val="0"/>
              </a:spcAft>
              <a:buClr>
                <a:schemeClr val="dk1"/>
              </a:buClr>
              <a:buSzPts val="2400"/>
              <a:buFont typeface="Arial"/>
              <a:buNone/>
            </a:pPr>
            <a:r>
              <a:t/>
            </a:r>
            <a:endParaRPr sz="2400">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2400"/>
              <a:buFont typeface="Arial"/>
              <a:buChar char="•"/>
            </a:pPr>
            <a:r>
              <a:rPr lang="en-GB" sz="2400">
                <a:latin typeface="Quattrocento Sans"/>
                <a:ea typeface="Quattrocento Sans"/>
                <a:cs typeface="Quattrocento Sans"/>
                <a:sym typeface="Quattrocento Sans"/>
              </a:rPr>
              <a:t>Really try to understand the person’s point of view and feelings. </a:t>
            </a:r>
            <a:endParaRPr/>
          </a:p>
          <a:p>
            <a:pPr indent="0" lvl="0" marL="0" rtl="0" algn="l">
              <a:lnSpc>
                <a:spcPct val="100000"/>
              </a:lnSpc>
              <a:spcBef>
                <a:spcPts val="600"/>
              </a:spcBef>
              <a:spcAft>
                <a:spcPts val="0"/>
              </a:spcAft>
              <a:buClr>
                <a:schemeClr val="dk1"/>
              </a:buClr>
              <a:buSzPts val="2400"/>
              <a:buFont typeface="Arial"/>
              <a:buChar char="•"/>
            </a:pPr>
            <a:r>
              <a:rPr lang="en-GB" sz="2400">
                <a:latin typeface="Quattrocento Sans"/>
                <a:ea typeface="Quattrocento Sans"/>
                <a:cs typeface="Quattrocento Sans"/>
                <a:sym typeface="Quattrocento Sans"/>
              </a:rPr>
              <a:t>Let them talk</a:t>
            </a:r>
            <a:endParaRPr/>
          </a:p>
          <a:p>
            <a:pPr indent="0" lvl="0" marL="0" rtl="0" algn="l">
              <a:lnSpc>
                <a:spcPct val="100000"/>
              </a:lnSpc>
              <a:spcBef>
                <a:spcPts val="600"/>
              </a:spcBef>
              <a:spcAft>
                <a:spcPts val="0"/>
              </a:spcAft>
              <a:buClr>
                <a:schemeClr val="dk1"/>
              </a:buClr>
              <a:buSzPts val="2400"/>
              <a:buFont typeface="Arial"/>
              <a:buChar char="•"/>
            </a:pPr>
            <a:r>
              <a:rPr lang="en-GB" sz="2400">
                <a:latin typeface="Quattrocento Sans"/>
                <a:ea typeface="Quattrocento Sans"/>
                <a:cs typeface="Quattrocento Sans"/>
                <a:sym typeface="Quattrocento Sans"/>
              </a:rPr>
              <a:t>Block out distractions</a:t>
            </a:r>
            <a:endParaRPr/>
          </a:p>
          <a:p>
            <a:pPr indent="0" lvl="0" marL="0" rtl="0" algn="l">
              <a:lnSpc>
                <a:spcPct val="100000"/>
              </a:lnSpc>
              <a:spcBef>
                <a:spcPts val="600"/>
              </a:spcBef>
              <a:spcAft>
                <a:spcPts val="0"/>
              </a:spcAft>
              <a:buClr>
                <a:schemeClr val="dk1"/>
              </a:buClr>
              <a:buSzPts val="2400"/>
              <a:buFont typeface="Arial"/>
              <a:buChar char="•"/>
            </a:pPr>
            <a:r>
              <a:rPr lang="en-GB" sz="2400">
                <a:latin typeface="Quattrocento Sans"/>
                <a:ea typeface="Quattrocento Sans"/>
                <a:cs typeface="Quattrocento Sans"/>
                <a:sym typeface="Quattrocento Sans"/>
              </a:rPr>
              <a:t>Be warm, open and relaxed in the way you present yourself </a:t>
            </a:r>
            <a:endParaRPr/>
          </a:p>
        </p:txBody>
      </p:sp>
      <p:pic>
        <p:nvPicPr>
          <p:cNvPr descr="A close up of a logo&#10;&#10;Description automatically generated" id="469" name="Google Shape;469;p38"/>
          <p:cNvPicPr preferRelativeResize="0"/>
          <p:nvPr/>
        </p:nvPicPr>
        <p:blipFill rotWithShape="1">
          <a:blip r:embed="rId3">
            <a:alphaModFix/>
          </a:blip>
          <a:srcRect b="0" l="0" r="0" t="0"/>
          <a:stretch/>
        </p:blipFill>
        <p:spPr>
          <a:xfrm>
            <a:off x="630936" y="760929"/>
            <a:ext cx="5458968" cy="53361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9"/>
          <p:cNvSpPr txBox="1"/>
          <p:nvPr>
            <p:ph type="ctrTitle"/>
          </p:nvPr>
        </p:nvSpPr>
        <p:spPr>
          <a:xfrm>
            <a:off x="6739128" y="638089"/>
            <a:ext cx="4818888" cy="147680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5600"/>
              <a:buFont typeface="Arial"/>
              <a:buNone/>
            </a:pPr>
            <a:r>
              <a:rPr lang="en-GB" sz="5600"/>
              <a:t>Step 2</a:t>
            </a:r>
            <a:endParaRPr/>
          </a:p>
        </p:txBody>
      </p:sp>
      <p:sp>
        <p:nvSpPr>
          <p:cNvPr id="476" name="Google Shape;476;p39"/>
          <p:cNvSpPr txBox="1"/>
          <p:nvPr>
            <p:ph idx="1" type="subTitle"/>
          </p:nvPr>
        </p:nvSpPr>
        <p:spPr>
          <a:xfrm>
            <a:off x="6739128" y="2664886"/>
            <a:ext cx="4818888" cy="35507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GB" sz="2400">
                <a:solidFill>
                  <a:schemeClr val="dk1"/>
                </a:solidFill>
                <a:latin typeface="Calibri"/>
                <a:ea typeface="Calibri"/>
                <a:cs typeface="Calibri"/>
                <a:sym typeface="Calibri"/>
              </a:rPr>
              <a:t>Repeat</a:t>
            </a:r>
            <a:endParaRPr sz="2400">
              <a:solidFill>
                <a:schemeClr val="dk1"/>
              </a:solidFill>
            </a:endParaRPr>
          </a:p>
          <a:p>
            <a:pPr indent="0" lvl="0" marL="0" rtl="0" algn="l">
              <a:lnSpc>
                <a:spcPct val="90000"/>
              </a:lnSpc>
              <a:spcBef>
                <a:spcPts val="0"/>
              </a:spcBef>
              <a:spcAft>
                <a:spcPts val="0"/>
              </a:spcAft>
              <a:buClr>
                <a:schemeClr val="dk1"/>
              </a:buClr>
              <a:buSzPts val="2400"/>
              <a:buNone/>
            </a:pPr>
            <a:r>
              <a:t/>
            </a:r>
            <a:endParaRPr sz="2400"/>
          </a:p>
          <a:p>
            <a:pPr indent="-285750" lvl="0" marL="285750" rtl="0" algn="l">
              <a:lnSpc>
                <a:spcPct val="90000"/>
              </a:lnSpc>
              <a:spcBef>
                <a:spcPts val="0"/>
              </a:spcBef>
              <a:spcAft>
                <a:spcPts val="0"/>
              </a:spcAft>
              <a:buClr>
                <a:schemeClr val="dk1"/>
              </a:buClr>
              <a:buSzPts val="2400"/>
              <a:buChar char="•"/>
            </a:pPr>
            <a:r>
              <a:rPr lang="en-GB" sz="2400">
                <a:solidFill>
                  <a:schemeClr val="dk1"/>
                </a:solidFill>
                <a:latin typeface="Calibri"/>
                <a:ea typeface="Calibri"/>
                <a:cs typeface="Calibri"/>
                <a:sym typeface="Calibri"/>
              </a:rPr>
              <a:t>Repeat messages and key words the person has said</a:t>
            </a:r>
            <a:endParaRPr sz="2400">
              <a:solidFill>
                <a:schemeClr val="dk1"/>
              </a:solidFill>
            </a:endParaRPr>
          </a:p>
          <a:p>
            <a:pPr indent="-133350" lvl="0" marL="285750" rtl="0" algn="l">
              <a:lnSpc>
                <a:spcPct val="90000"/>
              </a:lnSpc>
              <a:spcBef>
                <a:spcPts val="0"/>
              </a:spcBef>
              <a:spcAft>
                <a:spcPts val="0"/>
              </a:spcAft>
              <a:buClr>
                <a:schemeClr val="dk1"/>
              </a:buClr>
              <a:buSzPts val="2400"/>
              <a:buNone/>
            </a:pPr>
            <a:r>
              <a:t/>
            </a:r>
            <a:endParaRPr sz="2400">
              <a:solidFill>
                <a:schemeClr val="dk1"/>
              </a:solidFill>
              <a:latin typeface="Calibri"/>
              <a:ea typeface="Calibri"/>
              <a:cs typeface="Calibri"/>
              <a:sym typeface="Calibri"/>
            </a:endParaRPr>
          </a:p>
          <a:p>
            <a:pPr indent="-285750" lvl="0" marL="285750" rtl="0" algn="l">
              <a:lnSpc>
                <a:spcPct val="90000"/>
              </a:lnSpc>
              <a:spcBef>
                <a:spcPts val="0"/>
              </a:spcBef>
              <a:spcAft>
                <a:spcPts val="0"/>
              </a:spcAft>
              <a:buClr>
                <a:schemeClr val="dk1"/>
              </a:buClr>
              <a:buSzPts val="2400"/>
              <a:buChar char="•"/>
            </a:pPr>
            <a:r>
              <a:rPr lang="en-GB" sz="2400">
                <a:solidFill>
                  <a:schemeClr val="dk1"/>
                </a:solidFill>
                <a:latin typeface="Calibri"/>
                <a:ea typeface="Calibri"/>
                <a:cs typeface="Calibri"/>
                <a:sym typeface="Calibri"/>
              </a:rPr>
              <a:t>Ask for clarification if there is something you didn’t understand</a:t>
            </a:r>
            <a:endParaRPr sz="3600">
              <a:solidFill>
                <a:schemeClr val="dk1"/>
              </a:solidFill>
            </a:endParaRPr>
          </a:p>
          <a:p>
            <a:pPr indent="0" lvl="0" marL="0" rtl="0" algn="l">
              <a:lnSpc>
                <a:spcPct val="90000"/>
              </a:lnSpc>
              <a:spcBef>
                <a:spcPts val="0"/>
              </a:spcBef>
              <a:spcAft>
                <a:spcPts val="0"/>
              </a:spcAft>
              <a:buClr>
                <a:schemeClr val="dk1"/>
              </a:buClr>
              <a:buSzPts val="2400"/>
              <a:buNone/>
            </a:pPr>
            <a:r>
              <a:t/>
            </a:r>
            <a:endParaRPr sz="2400">
              <a:latin typeface="Arial"/>
              <a:ea typeface="Arial"/>
              <a:cs typeface="Arial"/>
              <a:sym typeface="Arial"/>
            </a:endParaRPr>
          </a:p>
          <a:p>
            <a:pPr indent="0" lvl="0" marL="0" rtl="0" algn="l">
              <a:lnSpc>
                <a:spcPct val="100000"/>
              </a:lnSpc>
              <a:spcBef>
                <a:spcPts val="0"/>
              </a:spcBef>
              <a:spcAft>
                <a:spcPts val="0"/>
              </a:spcAft>
              <a:buClr>
                <a:schemeClr val="dk1"/>
              </a:buClr>
              <a:buSzPts val="2400"/>
              <a:buNone/>
            </a:pPr>
            <a:r>
              <a:t/>
            </a:r>
            <a:endParaRPr b="1" sz="2400">
              <a:latin typeface="Quattrocento Sans"/>
              <a:ea typeface="Quattrocento Sans"/>
              <a:cs typeface="Quattrocento Sans"/>
              <a:sym typeface="Quattrocento Sans"/>
            </a:endParaRPr>
          </a:p>
        </p:txBody>
      </p:sp>
      <p:pic>
        <p:nvPicPr>
          <p:cNvPr descr="A close up of a logo&#10;&#10;Description automatically generated" id="477" name="Google Shape;477;p39"/>
          <p:cNvPicPr preferRelativeResize="0"/>
          <p:nvPr/>
        </p:nvPicPr>
        <p:blipFill rotWithShape="1">
          <a:blip r:embed="rId3">
            <a:alphaModFix/>
          </a:blip>
          <a:srcRect b="0" l="0" r="0" t="0"/>
          <a:stretch/>
        </p:blipFill>
        <p:spPr>
          <a:xfrm>
            <a:off x="841332" y="1306804"/>
            <a:ext cx="5697254" cy="44949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4"/>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Module 2 </a:t>
            </a:r>
            <a:endParaRPr/>
          </a:p>
        </p:txBody>
      </p:sp>
      <p:sp>
        <p:nvSpPr>
          <p:cNvPr id="151" name="Google Shape;151;p4"/>
          <p:cNvSpPr txBox="1"/>
          <p:nvPr>
            <p:ph idx="1" type="body"/>
          </p:nvPr>
        </p:nvSpPr>
        <p:spPr>
          <a:xfrm>
            <a:off x="831850" y="2936631"/>
            <a:ext cx="8709724"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2.1 Supportive communication in everyday interactions: An Introduction</a:t>
            </a:r>
            <a:endParaRPr>
              <a:solidFill>
                <a:srgbClr val="3F3F3F"/>
              </a:solidFill>
              <a:latin typeface="Calibri"/>
              <a:ea typeface="Calibri"/>
              <a:cs typeface="Calibri"/>
              <a:sym typeface="Calibri"/>
            </a:endParaRPr>
          </a:p>
        </p:txBody>
      </p:sp>
      <p:pic>
        <p:nvPicPr>
          <p:cNvPr descr="A picture containing logo&#10;&#10;Description automatically generated" id="152" name="Google Shape;152;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0"/>
          <p:cNvSpPr txBox="1"/>
          <p:nvPr>
            <p:ph type="ctrTitle"/>
          </p:nvPr>
        </p:nvSpPr>
        <p:spPr>
          <a:xfrm>
            <a:off x="6739128" y="638089"/>
            <a:ext cx="4818888" cy="1476801"/>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5600"/>
              <a:buFont typeface="Arial"/>
              <a:buNone/>
            </a:pPr>
            <a:r>
              <a:rPr lang="en-GB" sz="5600"/>
              <a:t>Step 3</a:t>
            </a:r>
            <a:endParaRPr/>
          </a:p>
        </p:txBody>
      </p:sp>
      <p:sp>
        <p:nvSpPr>
          <p:cNvPr id="484" name="Google Shape;484;p40"/>
          <p:cNvSpPr txBox="1"/>
          <p:nvPr>
            <p:ph idx="1" type="subTitle"/>
          </p:nvPr>
        </p:nvSpPr>
        <p:spPr>
          <a:xfrm>
            <a:off x="6739128" y="2664886"/>
            <a:ext cx="4818888" cy="35507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b="1" sz="18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800"/>
              <a:buNone/>
            </a:pPr>
            <a:r>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800"/>
              <a:buNone/>
            </a:pPr>
            <a:r>
              <a:t/>
            </a:r>
            <a:endParaRPr b="1" sz="1800">
              <a:latin typeface="Quattrocento Sans"/>
              <a:ea typeface="Quattrocento Sans"/>
              <a:cs typeface="Quattrocento Sans"/>
              <a:sym typeface="Quattrocento Sans"/>
            </a:endParaRPr>
          </a:p>
        </p:txBody>
      </p:sp>
      <p:sp>
        <p:nvSpPr>
          <p:cNvPr id="485" name="Google Shape;485;p40"/>
          <p:cNvSpPr txBox="1"/>
          <p:nvPr/>
        </p:nvSpPr>
        <p:spPr>
          <a:xfrm>
            <a:off x="6891528" y="2817286"/>
            <a:ext cx="4818888" cy="3550789"/>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70000"/>
              </a:lnSpc>
              <a:spcBef>
                <a:spcPts val="0"/>
              </a:spcBef>
              <a:spcAft>
                <a:spcPts val="0"/>
              </a:spcAft>
              <a:buClr>
                <a:schemeClr val="dk1"/>
              </a:buClr>
              <a:buSzPts val="2400"/>
              <a:buFont typeface="Arial"/>
              <a:buNone/>
            </a:pPr>
            <a:r>
              <a:rPr b="1" i="0" lang="en-GB" sz="2400" u="none" cap="none" strike="noStrike">
                <a:solidFill>
                  <a:schemeClr val="dk1"/>
                </a:solidFill>
                <a:latin typeface="Calibri"/>
                <a:ea typeface="Calibri"/>
                <a:cs typeface="Calibri"/>
                <a:sym typeface="Calibri"/>
              </a:rPr>
              <a:t>Summarize at the end what you have understood </a:t>
            </a:r>
            <a:endParaRPr b="0" i="0" sz="2400" u="none" cap="none" strike="noStrike">
              <a:solidFill>
                <a:schemeClr val="dk1"/>
              </a:solidFill>
              <a:latin typeface="Arial"/>
              <a:ea typeface="Arial"/>
              <a:cs typeface="Arial"/>
              <a:sym typeface="Arial"/>
            </a:endParaRPr>
          </a:p>
          <a:p>
            <a:pPr indent="0" lvl="0" marL="0" marR="0" rtl="0" algn="l">
              <a:lnSpc>
                <a:spcPct val="7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285750" lvl="0" marL="285750" marR="0" rtl="0" algn="l">
              <a:lnSpc>
                <a:spcPct val="70000"/>
              </a:lnSpc>
              <a:spcBef>
                <a:spcPts val="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Identify and reflect key points you heard the person say, so that they know you have heard them and to be sure you have understood them correctly</a:t>
            </a:r>
            <a:endParaRPr b="0" i="0" sz="3600" u="none" cap="none" strike="noStrike">
              <a:solidFill>
                <a:schemeClr val="dk1"/>
              </a:solidFill>
              <a:latin typeface="Arial"/>
              <a:ea typeface="Arial"/>
              <a:cs typeface="Arial"/>
              <a:sym typeface="Arial"/>
            </a:endParaRPr>
          </a:p>
          <a:p>
            <a:pPr indent="-133350" lvl="0" marL="285750" marR="0" rtl="0" algn="l">
              <a:lnSpc>
                <a:spcPct val="7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85750" lvl="0" marL="285750" marR="0" rtl="0" algn="l">
              <a:lnSpc>
                <a:spcPct val="70000"/>
              </a:lnSpc>
              <a:spcBef>
                <a:spcPts val="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Describe what you have heard, rather than interpreting how they feel about the situation</a:t>
            </a:r>
            <a:endParaRPr b="0" i="0" sz="1400" u="none" cap="none" strike="noStrike">
              <a:solidFill>
                <a:srgbClr val="000000"/>
              </a:solidFill>
              <a:latin typeface="Arial"/>
              <a:ea typeface="Arial"/>
              <a:cs typeface="Arial"/>
              <a:sym typeface="Arial"/>
            </a:endParaRPr>
          </a:p>
          <a:p>
            <a:pPr indent="0" lvl="0" marL="0" marR="0" rtl="0" algn="l">
              <a:lnSpc>
                <a:spcPct val="70000"/>
              </a:lnSpc>
              <a:spcBef>
                <a:spcPts val="0"/>
              </a:spcBef>
              <a:spcAft>
                <a:spcPts val="0"/>
              </a:spcAft>
              <a:buClr>
                <a:schemeClr val="dk1"/>
              </a:buClr>
              <a:buSzPts val="3600"/>
              <a:buFont typeface="Arial"/>
              <a:buNone/>
            </a:pPr>
            <a:r>
              <a:t/>
            </a:r>
            <a:endParaRPr b="0" i="0" sz="3600" u="none" cap="none" strike="noStrike">
              <a:solidFill>
                <a:schemeClr val="dk1"/>
              </a:solidFill>
              <a:latin typeface="Arial"/>
              <a:ea typeface="Arial"/>
              <a:cs typeface="Arial"/>
              <a:sym typeface="Arial"/>
            </a:endParaRPr>
          </a:p>
          <a:p>
            <a:pPr indent="-285750" lvl="0" marL="285750" marR="0" rtl="0" algn="l">
              <a:lnSpc>
                <a:spcPct val="70000"/>
              </a:lnSpc>
              <a:spcBef>
                <a:spcPts val="0"/>
              </a:spcBef>
              <a:spcAft>
                <a:spcPts val="0"/>
              </a:spcAft>
              <a:buClr>
                <a:schemeClr val="dk1"/>
              </a:buClr>
              <a:buSzPts val="2400"/>
              <a:buFont typeface="Arial"/>
              <a:buChar char="•"/>
            </a:pPr>
            <a:r>
              <a:rPr b="0" i="0" lang="en-GB" sz="2400" u="none" cap="none" strike="noStrike">
                <a:solidFill>
                  <a:schemeClr val="dk1"/>
                </a:solidFill>
                <a:latin typeface="Calibri"/>
                <a:ea typeface="Calibri"/>
                <a:cs typeface="Calibri"/>
                <a:sym typeface="Calibri"/>
              </a:rPr>
              <a:t>Don’t judge them or their situation. </a:t>
            </a:r>
            <a:endParaRPr b="0" i="0" sz="2400" u="none" cap="none" strike="noStrike">
              <a:solidFill>
                <a:schemeClr val="dk1"/>
              </a:solidFill>
              <a:latin typeface="Arial"/>
              <a:ea typeface="Arial"/>
              <a:cs typeface="Arial"/>
              <a:sym typeface="Arial"/>
            </a:endParaRPr>
          </a:p>
          <a:p>
            <a:pPr indent="-133350" lvl="0" marL="285750" marR="0" rtl="0" algn="l">
              <a:lnSpc>
                <a:spcPct val="7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33350" lvl="0" marL="285750" marR="0" rtl="0" algn="l">
              <a:lnSpc>
                <a:spcPct val="70000"/>
              </a:lnSpc>
              <a:spcBef>
                <a:spcPts val="60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133350" lvl="0" marL="285750" marR="0" rtl="0" algn="l">
              <a:lnSpc>
                <a:spcPct val="7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Quattrocento Sans"/>
              <a:ea typeface="Quattrocento Sans"/>
              <a:cs typeface="Quattrocento Sans"/>
              <a:sym typeface="Quattrocento Sans"/>
            </a:endParaRPr>
          </a:p>
        </p:txBody>
      </p:sp>
      <p:pic>
        <p:nvPicPr>
          <p:cNvPr descr="A picture containing shirt&#10;&#10;Description automatically generated" id="486" name="Google Shape;486;p40"/>
          <p:cNvPicPr preferRelativeResize="0"/>
          <p:nvPr/>
        </p:nvPicPr>
        <p:blipFill rotWithShape="1">
          <a:blip r:embed="rId3">
            <a:alphaModFix/>
          </a:blip>
          <a:srcRect b="0" l="0" r="0" t="0"/>
          <a:stretch/>
        </p:blipFill>
        <p:spPr>
          <a:xfrm>
            <a:off x="841071" y="1183584"/>
            <a:ext cx="4778679" cy="40722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1"/>
          <p:cNvSpPr txBox="1"/>
          <p:nvPr>
            <p:ph type="ctrTitle"/>
          </p:nvPr>
        </p:nvSpPr>
        <p:spPr>
          <a:xfrm>
            <a:off x="838200" y="451381"/>
            <a:ext cx="10512552" cy="406654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9600"/>
              <a:buFont typeface="Arial"/>
              <a:buNone/>
            </a:pPr>
            <a:r>
              <a:rPr b="1" lang="en-GB">
                <a:solidFill>
                  <a:schemeClr val="accent1"/>
                </a:solidFill>
              </a:rPr>
              <a:t>Do remember: </a:t>
            </a:r>
            <a:endParaRPr>
              <a:solidFill>
                <a:schemeClr val="accent1"/>
              </a:solidFill>
            </a:endParaRPr>
          </a:p>
        </p:txBody>
      </p:sp>
      <p:sp>
        <p:nvSpPr>
          <p:cNvPr id="493" name="Google Shape;493;p41"/>
          <p:cNvSpPr txBox="1"/>
          <p:nvPr>
            <p:ph idx="1" type="subTitle"/>
          </p:nvPr>
        </p:nvSpPr>
        <p:spPr>
          <a:xfrm>
            <a:off x="838199" y="4983276"/>
            <a:ext cx="10512552" cy="112668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en-GB" sz="2000">
                <a:latin typeface="Quattrocento Sans"/>
                <a:ea typeface="Quattrocento Sans"/>
                <a:cs typeface="Quattrocento Sans"/>
                <a:sym typeface="Quattrocento Sans"/>
              </a:rPr>
              <a:t>Speak and behave in ways that are appropriate and respectful, according to the person’s culture, age, gender and religion</a:t>
            </a:r>
            <a:endParaRPr b="1" sz="20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2000"/>
              <a:buNone/>
            </a:pPr>
            <a:r>
              <a:rPr b="1" lang="en-GB" sz="2000">
                <a:latin typeface="Quattrocento Sans"/>
                <a:ea typeface="Quattrocento Sans"/>
                <a:cs typeface="Quattrocento Sans"/>
                <a:sym typeface="Quattrocento Sans"/>
              </a:rPr>
              <a:t>Allow silences and let the person speak when they are ready</a:t>
            </a:r>
            <a:endParaRPr/>
          </a:p>
          <a:p>
            <a:pPr indent="0" lvl="0" marL="0" rtl="0" algn="l">
              <a:lnSpc>
                <a:spcPct val="100000"/>
              </a:lnSpc>
              <a:spcBef>
                <a:spcPts val="1000"/>
              </a:spcBef>
              <a:spcAft>
                <a:spcPts val="0"/>
              </a:spcAft>
              <a:buClr>
                <a:schemeClr val="dk1"/>
              </a:buClr>
              <a:buSzPts val="2000"/>
              <a:buNone/>
            </a:pPr>
            <a:r>
              <a:rPr b="1" lang="en-GB" sz="2000">
                <a:latin typeface="Quattrocento Sans"/>
                <a:ea typeface="Quattrocento Sans"/>
                <a:cs typeface="Quattrocento Sans"/>
                <a:sym typeface="Quattrocento Sans"/>
              </a:rPr>
              <a:t>Do not pressure the person to speak if they do not want to</a:t>
            </a:r>
            <a:endParaRPr b="1" sz="2000">
              <a:latin typeface="Quattrocento Sans"/>
              <a:ea typeface="Quattrocento Sans"/>
              <a:cs typeface="Quattrocento Sans"/>
              <a:sym typeface="Quattrocento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2"/>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Module 2 </a:t>
            </a:r>
            <a:endParaRPr/>
          </a:p>
        </p:txBody>
      </p:sp>
      <p:sp>
        <p:nvSpPr>
          <p:cNvPr id="500" name="Google Shape;500;p42"/>
          <p:cNvSpPr txBox="1"/>
          <p:nvPr>
            <p:ph idx="1" type="body"/>
          </p:nvPr>
        </p:nvSpPr>
        <p:spPr>
          <a:xfrm>
            <a:off x="831850" y="2936631"/>
            <a:ext cx="9080246"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2.3 Supportive communication : Providing remote support</a:t>
            </a:r>
            <a:endParaRPr>
              <a:solidFill>
                <a:srgbClr val="3F3F3F"/>
              </a:solidFill>
              <a:latin typeface="Calibri"/>
              <a:ea typeface="Calibri"/>
              <a:cs typeface="Calibri"/>
              <a:sym typeface="Calibri"/>
            </a:endParaRPr>
          </a:p>
        </p:txBody>
      </p:sp>
      <p:pic>
        <p:nvPicPr>
          <p:cNvPr descr="A picture containing logo&#10;&#10;Description automatically generated" id="501" name="Google Shape;501;p42"/>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3"/>
          <p:cNvSpPr txBox="1"/>
          <p:nvPr>
            <p:ph type="ctrTitle"/>
          </p:nvPr>
        </p:nvSpPr>
        <p:spPr>
          <a:xfrm>
            <a:off x="640075" y="640075"/>
            <a:ext cx="76290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GB" sz="7400"/>
              <a:t>When communicating remotely (e.g. over the telephone)</a:t>
            </a:r>
            <a:endParaRPr sz="7400"/>
          </a:p>
        </p:txBody>
      </p:sp>
      <p:pic>
        <p:nvPicPr>
          <p:cNvPr descr="A picture containing toy&#10;&#10;Description automatically generated" id="508" name="Google Shape;508;p43"/>
          <p:cNvPicPr preferRelativeResize="0"/>
          <p:nvPr/>
        </p:nvPicPr>
        <p:blipFill rotWithShape="1">
          <a:blip r:embed="rId3">
            <a:alphaModFix/>
          </a:blip>
          <a:srcRect b="0" l="18048" r="22864" t="0"/>
          <a:stretch/>
        </p:blipFill>
        <p:spPr>
          <a:xfrm>
            <a:off x="8139803" y="10"/>
            <a:ext cx="4052199" cy="6857990"/>
          </a:xfrm>
          <a:custGeom>
            <a:rect b="b" l="l" r="r" t="t"/>
            <a:pathLst>
              <a:path extrusionOk="0" h="6858000" w="4052199">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pic>
        <p:nvPicPr>
          <p:cNvPr id="509" name="Google Shape;509;p43"/>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4"/>
          <p:cNvSpPr txBox="1"/>
          <p:nvPr>
            <p:ph idx="1" type="subTitle"/>
          </p:nvPr>
        </p:nvSpPr>
        <p:spPr>
          <a:xfrm>
            <a:off x="638877" y="3092806"/>
            <a:ext cx="10909643" cy="55265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At the start of the call, check the person’s preferred language and, if needed, have an interpreter join the call.</a:t>
            </a:r>
            <a:br>
              <a:rPr lang="en-GB" sz="2400">
                <a:latin typeface="Quattrocento Sans"/>
                <a:ea typeface="Quattrocento Sans"/>
                <a:cs typeface="Quattrocento Sans"/>
                <a:sym typeface="Quattrocento Sans"/>
              </a:rPr>
            </a:br>
            <a:r>
              <a:rPr lang="en-GB" sz="2400">
                <a:latin typeface="Quattrocento Sans"/>
                <a:ea typeface="Quattrocento Sans"/>
                <a:cs typeface="Quattrocento Sans"/>
                <a:sym typeface="Quattrocento Sans"/>
              </a:rPr>
              <a:t>During the call if the person says something that isn’t entirely clear, clarify any miscommunications or misunderstandings without assuming you understand what the person is saying </a:t>
            </a:r>
            <a:endParaRPr/>
          </a:p>
          <a:p>
            <a:pPr indent="0" lvl="0" marL="0" rtl="0" algn="ctr">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e.g. </a:t>
            </a:r>
            <a:r>
              <a:rPr i="1" lang="en-GB" sz="2400">
                <a:latin typeface="Quattrocento Sans"/>
                <a:ea typeface="Quattrocento Sans"/>
                <a:cs typeface="Quattrocento Sans"/>
                <a:sym typeface="Quattrocento Sans"/>
              </a:rPr>
              <a:t>“I wasn’t quite sure what you meant when you said... can you explain further</a:t>
            </a:r>
            <a:r>
              <a:rPr lang="en-GB" sz="2400">
                <a:latin typeface="Quattrocento Sans"/>
                <a:ea typeface="Quattrocento Sans"/>
                <a:cs typeface="Quattrocento Sans"/>
                <a:sym typeface="Quattrocento Sans"/>
              </a:rPr>
              <a:t>?</a:t>
            </a:r>
            <a:r>
              <a:rPr i="1" lang="en-GB" sz="2400">
                <a:latin typeface="Quattrocento Sans"/>
                <a:ea typeface="Quattrocento Sans"/>
                <a:cs typeface="Quattrocento Sans"/>
                <a:sym typeface="Quattrocento Sans"/>
              </a:rPr>
              <a:t>“</a:t>
            </a:r>
            <a:endParaRPr sz="2400">
              <a:latin typeface="Quattrocento Sans"/>
              <a:ea typeface="Quattrocento Sans"/>
              <a:cs typeface="Quattrocento Sans"/>
              <a:sym typeface="Quattrocento Sans"/>
            </a:endParaRPr>
          </a:p>
        </p:txBody>
      </p:sp>
      <p:pic>
        <p:nvPicPr>
          <p:cNvPr descr="A picture containing drawing&#10;&#10;Description automatically generated" id="516" name="Google Shape;516;p44"/>
          <p:cNvPicPr preferRelativeResize="0"/>
          <p:nvPr/>
        </p:nvPicPr>
        <p:blipFill rotWithShape="1">
          <a:blip r:embed="rId3">
            <a:alphaModFix/>
          </a:blip>
          <a:srcRect b="0" l="4441" r="8175" t="0"/>
          <a:stretch/>
        </p:blipFill>
        <p:spPr>
          <a:xfrm>
            <a:off x="4447730" y="295835"/>
            <a:ext cx="3291939" cy="2688873"/>
          </a:xfrm>
          <a:prstGeom prst="rect">
            <a:avLst/>
          </a:prstGeom>
          <a:noFill/>
          <a:ln>
            <a:noFill/>
          </a:ln>
        </p:spPr>
      </p:pic>
      <p:pic>
        <p:nvPicPr>
          <p:cNvPr id="517" name="Google Shape;517;p44"/>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
                                        <p:tgtEl>
                                          <p:spTgt spid="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5"/>
          <p:cNvSpPr txBox="1"/>
          <p:nvPr>
            <p:ph idx="1" type="subTitle"/>
          </p:nvPr>
        </p:nvSpPr>
        <p:spPr>
          <a:xfrm>
            <a:off x="4657641" y="926402"/>
            <a:ext cx="6905014" cy="23243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It is always good to prepare yourself and the caller for remote support. </a:t>
            </a:r>
            <a:endParaRPr sz="24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2400"/>
              <a:buNone/>
            </a:pPr>
            <a:br>
              <a:rPr lang="en-GB" sz="2400">
                <a:latin typeface="Quattrocento Sans"/>
                <a:ea typeface="Quattrocento Sans"/>
                <a:cs typeface="Quattrocento Sans"/>
                <a:sym typeface="Quattrocento Sans"/>
              </a:rPr>
            </a:br>
            <a:r>
              <a:rPr lang="en-GB" sz="2400">
                <a:latin typeface="Quattrocento Sans"/>
                <a:ea typeface="Quattrocento Sans"/>
                <a:cs typeface="Quattrocento Sans"/>
                <a:sym typeface="Quattrocento Sans"/>
              </a:rPr>
              <a:t>Ensure they have access to sufficient phone time to have this conversation with you. (eg: phone credit, charged battery).</a:t>
            </a:r>
            <a:endParaRPr sz="2400">
              <a:latin typeface="Quattrocento Sans"/>
              <a:ea typeface="Quattrocento Sans"/>
              <a:cs typeface="Quattrocento Sans"/>
              <a:sym typeface="Quattrocento Sans"/>
            </a:endParaRPr>
          </a:p>
        </p:txBody>
      </p:sp>
      <p:pic>
        <p:nvPicPr>
          <p:cNvPr descr="A close up of a logo&#10;&#10;Description automatically generated" id="524" name="Google Shape;524;p45"/>
          <p:cNvPicPr preferRelativeResize="0"/>
          <p:nvPr/>
        </p:nvPicPr>
        <p:blipFill rotWithShape="1">
          <a:blip r:embed="rId3">
            <a:alphaModFix/>
          </a:blip>
          <a:srcRect b="1" l="29210" r="29304" t="0"/>
          <a:stretch/>
        </p:blipFill>
        <p:spPr>
          <a:xfrm>
            <a:off x="20" y="10"/>
            <a:ext cx="4049786" cy="6857990"/>
          </a:xfrm>
          <a:custGeom>
            <a:rect b="b" l="l" r="r" t="t"/>
            <a:pathLst>
              <a:path extrusionOk="0" h="6858000" w="4049806">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
        <p:nvSpPr>
          <p:cNvPr id="525" name="Google Shape;525;p45"/>
          <p:cNvSpPr/>
          <p:nvPr/>
        </p:nvSpPr>
        <p:spPr>
          <a:xfrm>
            <a:off x="4673834" y="4770186"/>
            <a:ext cx="6096000"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extLst>
                  <a:ext uri="http://customooxmlschemas.google.com/">
                    <go:slidesCustomData xmlns:go="http://customooxmlschemas.google.com/" textRoundtripDataId="0"/>
                  </a:ext>
                </a:extLst>
              </a:rPr>
              <a:t>If they called you first, you could also ensure you save their number with their permission, so that you have a means of calling back if call was to get disconnected and they are unable to call you back. </a:t>
            </a:r>
            <a:endParaRPr b="0" i="0" sz="2400" u="none" cap="none" strike="noStrike">
              <a:solidFill>
                <a:schemeClr val="dk1"/>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400"/>
              <a:buFont typeface="Arial"/>
              <a:buNone/>
            </a:pPr>
            <a:br>
              <a:rPr b="0" i="0" lang="en-GB" sz="2400" u="none" cap="none" strike="noStrike">
                <a:solidFill>
                  <a:schemeClr val="dk1"/>
                </a:solidFill>
                <a:latin typeface="Quattrocento Sans"/>
                <a:ea typeface="Quattrocento Sans"/>
                <a:cs typeface="Quattrocento Sans"/>
                <a:sym typeface="Quattrocento Sans"/>
              </a:rPr>
            </a:br>
            <a:endParaRPr b="0" i="0" sz="2400" u="none" cap="none" strike="noStrike">
              <a:solidFill>
                <a:schemeClr val="dk1"/>
              </a:solidFill>
              <a:latin typeface="Quattrocento Sans"/>
              <a:ea typeface="Quattrocento Sans"/>
              <a:cs typeface="Quattrocento Sans"/>
              <a:sym typeface="Quattrocento Sans"/>
            </a:endParaRPr>
          </a:p>
        </p:txBody>
      </p:sp>
      <p:pic>
        <p:nvPicPr>
          <p:cNvPr id="526" name="Google Shape;526;p45"/>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46"/>
          <p:cNvSpPr txBox="1"/>
          <p:nvPr>
            <p:ph idx="1" type="subTitle"/>
          </p:nvPr>
        </p:nvSpPr>
        <p:spPr>
          <a:xfrm>
            <a:off x="5412862" y="1201582"/>
            <a:ext cx="6251111" cy="264422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If talking about a sensitive subject, make sure that the person is able to speak, </a:t>
            </a:r>
            <a:endParaRPr sz="2400">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2400"/>
              <a:buNone/>
            </a:pPr>
            <a:r>
              <a:rPr lang="en-GB" sz="2400">
                <a:latin typeface="Quattrocento Sans"/>
                <a:ea typeface="Quattrocento Sans"/>
                <a:cs typeface="Quattrocento Sans"/>
                <a:sym typeface="Quattrocento Sans"/>
              </a:rPr>
              <a:t>e.g. : </a:t>
            </a:r>
            <a:r>
              <a:rPr i="1" lang="en-GB" sz="2400">
                <a:latin typeface="Quattrocento Sans"/>
                <a:ea typeface="Quattrocento Sans"/>
                <a:cs typeface="Quattrocento Sans"/>
                <a:sym typeface="Quattrocento Sans"/>
              </a:rPr>
              <a:t>“I’m calling to speak to you about your health concern. Are you able to speak freely at this time? You can answer simply yes or no.”</a:t>
            </a:r>
            <a:endParaRPr sz="24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2400"/>
              <a:buNone/>
            </a:pPr>
            <a:r>
              <a:t/>
            </a:r>
            <a:endParaRPr sz="2400"/>
          </a:p>
        </p:txBody>
      </p:sp>
      <p:pic>
        <p:nvPicPr>
          <p:cNvPr descr="A picture containing person, sitting, water, dryer&#10;&#10;Description automatically generated" id="533" name="Google Shape;533;p46"/>
          <p:cNvPicPr preferRelativeResize="0"/>
          <p:nvPr/>
        </p:nvPicPr>
        <p:blipFill rotWithShape="1">
          <a:blip r:embed="rId3">
            <a:alphaModFix/>
          </a:blip>
          <a:srcRect b="0" l="17260" r="14829"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534" name="Google Shape;534;p46"/>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7"/>
          <p:cNvSpPr txBox="1"/>
          <p:nvPr>
            <p:ph idx="1" type="subTitle"/>
          </p:nvPr>
        </p:nvSpPr>
        <p:spPr>
          <a:xfrm>
            <a:off x="7183815" y="1822196"/>
            <a:ext cx="4198634" cy="1572768"/>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dk1"/>
              </a:buClr>
              <a:buSzPts val="2100"/>
              <a:buNone/>
            </a:pPr>
            <a:r>
              <a:rPr lang="en-GB" sz="2100">
                <a:latin typeface="Quattrocento Sans"/>
                <a:ea typeface="Quattrocento Sans"/>
                <a:cs typeface="Quattrocento Sans"/>
                <a:sym typeface="Quattrocento Sans"/>
              </a:rPr>
              <a:t>Try to minimize disruptions, e.g. </a:t>
            </a:r>
            <a:r>
              <a:rPr i="1" lang="en-GB" sz="2100">
                <a:latin typeface="Quattrocento Sans"/>
                <a:ea typeface="Quattrocento Sans"/>
                <a:cs typeface="Quattrocento Sans"/>
                <a:sym typeface="Quattrocento Sans"/>
              </a:rPr>
              <a:t>“I am having trouble hearing you, would it be possible for you to move to a quieter area?” </a:t>
            </a:r>
            <a:r>
              <a:rPr lang="en-GB" sz="2100">
                <a:latin typeface="Quattrocento Sans"/>
                <a:ea typeface="Quattrocento Sans"/>
                <a:cs typeface="Quattrocento Sans"/>
                <a:sym typeface="Quattrocento Sans"/>
              </a:rPr>
              <a:t>Make sure that you are in a quiet area when calling others.</a:t>
            </a:r>
            <a:endParaRPr sz="2100">
              <a:latin typeface="Quattrocento Sans"/>
              <a:ea typeface="Quattrocento Sans"/>
              <a:cs typeface="Quattrocento Sans"/>
              <a:sym typeface="Quattrocento Sans"/>
            </a:endParaRPr>
          </a:p>
          <a:p>
            <a:pPr indent="0" lvl="0" marL="0" rtl="0" algn="l">
              <a:lnSpc>
                <a:spcPct val="100000"/>
              </a:lnSpc>
              <a:spcBef>
                <a:spcPts val="0"/>
              </a:spcBef>
              <a:spcAft>
                <a:spcPts val="0"/>
              </a:spcAft>
              <a:buClr>
                <a:schemeClr val="dk1"/>
              </a:buClr>
              <a:buSzPts val="2100"/>
              <a:buNone/>
            </a:pPr>
            <a:br>
              <a:rPr lang="en-GB" sz="2100"/>
            </a:br>
            <a:endParaRPr sz="2100"/>
          </a:p>
        </p:txBody>
      </p:sp>
      <p:pic>
        <p:nvPicPr>
          <p:cNvPr descr="A silhouette of a person&#10;&#10;Description automatically generated" id="541" name="Google Shape;541;p47"/>
          <p:cNvPicPr preferRelativeResize="0"/>
          <p:nvPr/>
        </p:nvPicPr>
        <p:blipFill rotWithShape="1">
          <a:blip r:embed="rId3">
            <a:alphaModFix/>
          </a:blip>
          <a:srcRect b="0" l="0" r="3" t="7180"/>
          <a:stretch/>
        </p:blipFill>
        <p:spPr>
          <a:xfrm>
            <a:off x="866691" y="1216968"/>
            <a:ext cx="5416261" cy="4424065"/>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pic>
        <p:nvPicPr>
          <p:cNvPr id="542" name="Google Shape;542;p47"/>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8"/>
          <p:cNvSpPr txBox="1"/>
          <p:nvPr>
            <p:ph idx="4294967295" type="subTitle"/>
          </p:nvPr>
        </p:nvSpPr>
        <p:spPr>
          <a:xfrm>
            <a:off x="5087654" y="557301"/>
            <a:ext cx="6358111" cy="5130268"/>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In the absence of face-to-face communication, you can use </a:t>
            </a:r>
            <a:r>
              <a:rPr b="1" i="0" lang="en-GB" sz="2400" u="none" cap="none" strike="noStrike">
                <a:solidFill>
                  <a:schemeClr val="dk1"/>
                </a:solidFill>
                <a:latin typeface="Quattrocento Sans"/>
                <a:ea typeface="Quattrocento Sans"/>
                <a:cs typeface="Quattrocento Sans"/>
                <a:sym typeface="Quattrocento Sans"/>
              </a:rPr>
              <a:t>non-verbal communication skills </a:t>
            </a:r>
            <a:r>
              <a:rPr b="0" i="0" lang="en-GB" sz="2400" u="none" cap="none" strike="noStrike">
                <a:solidFill>
                  <a:schemeClr val="dk1"/>
                </a:solidFill>
                <a:latin typeface="Quattrocento Sans"/>
                <a:ea typeface="Quattrocento Sans"/>
                <a:cs typeface="Quattrocento Sans"/>
                <a:sym typeface="Quattrocento Sans"/>
              </a:rPr>
              <a:t>to express understanding and empathy. </a:t>
            </a:r>
            <a:br>
              <a:rPr b="0" i="0" lang="en-GB" sz="2400" u="none" cap="none" strike="noStrike">
                <a:solidFill>
                  <a:schemeClr val="dk1"/>
                </a:solidFill>
                <a:latin typeface="Arial"/>
                <a:ea typeface="Arial"/>
                <a:cs typeface="Arial"/>
                <a:sym typeface="Arial"/>
              </a:rPr>
            </a:br>
            <a:endParaRPr b="0" i="0" sz="2400" u="none" cap="none" strike="noStrike">
              <a:solidFill>
                <a:schemeClr val="dk1"/>
              </a:solidFill>
              <a:latin typeface="Quattrocento Sans"/>
              <a:ea typeface="Quattrocento Sans"/>
              <a:cs typeface="Quattrocento Sans"/>
              <a:sym typeface="Quattrocento Sans"/>
            </a:endParaRPr>
          </a:p>
          <a:p>
            <a:pPr indent="-228600" lvl="0" marL="228600" marR="0" rtl="0" algn="l">
              <a:lnSpc>
                <a:spcPct val="110000"/>
              </a:lnSpc>
              <a:spcBef>
                <a:spcPts val="1000"/>
              </a:spcBef>
              <a:spcAft>
                <a:spcPts val="0"/>
              </a:spcAft>
              <a:buClr>
                <a:schemeClr val="dk1"/>
              </a:buClr>
              <a:buSzPts val="2400"/>
              <a:buFont typeface="Arial"/>
              <a:buChar char="•"/>
            </a:pPr>
            <a:r>
              <a:rPr b="0" i="0" lang="en-GB" sz="2400" u="none" cap="none" strike="noStrike">
                <a:solidFill>
                  <a:schemeClr val="dk1"/>
                </a:solidFill>
                <a:latin typeface="Quattrocento Sans"/>
                <a:ea typeface="Quattrocento Sans"/>
                <a:cs typeface="Quattrocento Sans"/>
                <a:sym typeface="Quattrocento Sans"/>
              </a:rPr>
              <a:t>You could change the tone of your voice for greater emphasis or use upward inflection when you want to ask a question. </a:t>
            </a:r>
            <a:endParaRPr b="0" i="0" sz="2400" u="none" cap="none" strike="noStrike">
              <a:solidFill>
                <a:schemeClr val="dk1"/>
              </a:solidFill>
              <a:latin typeface="Quattrocento Sans"/>
              <a:ea typeface="Quattrocento Sans"/>
              <a:cs typeface="Quattrocento Sans"/>
              <a:sym typeface="Quattrocento Sans"/>
            </a:endParaRPr>
          </a:p>
          <a:p>
            <a:pPr indent="-228600" lvl="0" marL="228600" marR="0" rtl="0" algn="l">
              <a:lnSpc>
                <a:spcPct val="110000"/>
              </a:lnSpc>
              <a:spcBef>
                <a:spcPts val="1000"/>
              </a:spcBef>
              <a:spcAft>
                <a:spcPts val="0"/>
              </a:spcAft>
              <a:buClr>
                <a:schemeClr val="dk1"/>
              </a:buClr>
              <a:buSzPts val="2400"/>
              <a:buFont typeface="Arial"/>
              <a:buChar char="•"/>
            </a:pPr>
            <a:r>
              <a:rPr b="0" i="0" lang="en-GB" sz="2400" u="none" cap="none" strike="noStrike">
                <a:solidFill>
                  <a:schemeClr val="dk1"/>
                </a:solidFill>
                <a:latin typeface="Quattrocento Sans"/>
                <a:ea typeface="Quattrocento Sans"/>
                <a:cs typeface="Quattrocento Sans"/>
                <a:sym typeface="Quattrocento Sans"/>
              </a:rPr>
              <a:t>Pay attention to the non-verbal cues of the other person, such as</a:t>
            </a:r>
            <a:endParaRPr b="0" i="0" sz="2400" u="none" cap="none" strike="noStrike">
              <a:solidFill>
                <a:schemeClr val="dk1"/>
              </a:solidFill>
              <a:latin typeface="Quattrocento Sans"/>
              <a:ea typeface="Quattrocento Sans"/>
              <a:cs typeface="Quattrocento Sans"/>
              <a:sym typeface="Quattrocento Sans"/>
            </a:endParaRPr>
          </a:p>
          <a:p>
            <a:pPr indent="-285750" lvl="1" marL="742950" marR="0" rtl="0" algn="l">
              <a:lnSpc>
                <a:spcPct val="110000"/>
              </a:lnSpc>
              <a:spcBef>
                <a:spcPts val="500"/>
              </a:spcBef>
              <a:spcAft>
                <a:spcPts val="0"/>
              </a:spcAft>
              <a:buClr>
                <a:schemeClr val="dk1"/>
              </a:buClr>
              <a:buSzPts val="2000"/>
              <a:buFont typeface="Arial"/>
              <a:buChar char="•"/>
            </a:pPr>
            <a:r>
              <a:rPr b="0" i="0" lang="en-GB" sz="2000" u="none" cap="none" strike="noStrike">
                <a:solidFill>
                  <a:schemeClr val="dk1"/>
                </a:solidFill>
                <a:latin typeface="Quattrocento Sans"/>
                <a:ea typeface="Quattrocento Sans"/>
                <a:cs typeface="Quattrocento Sans"/>
                <a:sym typeface="Quattrocento Sans"/>
              </a:rPr>
              <a:t>Long silence</a:t>
            </a:r>
            <a:endParaRPr b="0" i="0" sz="2000" u="none" cap="none" strike="noStrike">
              <a:solidFill>
                <a:schemeClr val="dk1"/>
              </a:solidFill>
              <a:latin typeface="Quattrocento Sans"/>
              <a:ea typeface="Quattrocento Sans"/>
              <a:cs typeface="Quattrocento Sans"/>
              <a:sym typeface="Quattrocento Sans"/>
            </a:endParaRPr>
          </a:p>
          <a:p>
            <a:pPr indent="-285750" lvl="1" marL="742950" marR="0" rtl="0" algn="l">
              <a:lnSpc>
                <a:spcPct val="110000"/>
              </a:lnSpc>
              <a:spcBef>
                <a:spcPts val="500"/>
              </a:spcBef>
              <a:spcAft>
                <a:spcPts val="0"/>
              </a:spcAft>
              <a:buClr>
                <a:schemeClr val="dk1"/>
              </a:buClr>
              <a:buSzPts val="2000"/>
              <a:buFont typeface="Arial"/>
              <a:buChar char="•"/>
            </a:pPr>
            <a:r>
              <a:rPr b="0" i="0" lang="en-GB" sz="2000" u="none" cap="none" strike="noStrike">
                <a:solidFill>
                  <a:schemeClr val="dk1"/>
                </a:solidFill>
                <a:latin typeface="Quattrocento Sans"/>
                <a:ea typeface="Quattrocento Sans"/>
                <a:cs typeface="Quattrocento Sans"/>
                <a:sym typeface="Quattrocento Sans"/>
              </a:rPr>
              <a:t>Speaking faster or in a louder voice</a:t>
            </a:r>
            <a:endParaRPr b="0" i="0" sz="2000" u="none" cap="none" strike="noStrike">
              <a:solidFill>
                <a:schemeClr val="dk1"/>
              </a:solidFill>
              <a:latin typeface="Arial"/>
              <a:ea typeface="Arial"/>
              <a:cs typeface="Arial"/>
              <a:sym typeface="Arial"/>
            </a:endParaRPr>
          </a:p>
          <a:p>
            <a:pPr indent="0" lvl="0" marL="0" marR="0" rtl="0" algn="l">
              <a:lnSpc>
                <a:spcPct val="110000"/>
              </a:lnSpc>
              <a:spcBef>
                <a:spcPts val="1000"/>
              </a:spcBef>
              <a:spcAft>
                <a:spcPts val="0"/>
              </a:spcAft>
              <a:buClr>
                <a:schemeClr val="dk1"/>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Which could indicate what they are feeling. </a:t>
            </a:r>
            <a:endParaRPr b="0" i="0" sz="2400" u="none" cap="none" strike="noStrike">
              <a:solidFill>
                <a:schemeClr val="dk1"/>
              </a:solidFill>
              <a:latin typeface="Arial"/>
              <a:ea typeface="Arial"/>
              <a:cs typeface="Arial"/>
              <a:sym typeface="Arial"/>
            </a:endParaRPr>
          </a:p>
        </p:txBody>
      </p:sp>
      <p:pic>
        <p:nvPicPr>
          <p:cNvPr descr="A close up of a logo&#10;&#10;Description automatically generated" id="549" name="Google Shape;549;p48"/>
          <p:cNvPicPr preferRelativeResize="0"/>
          <p:nvPr/>
        </p:nvPicPr>
        <p:blipFill rotWithShape="1">
          <a:blip r:embed="rId3">
            <a:alphaModFix/>
          </a:blip>
          <a:srcRect b="0" l="0" r="0" t="0"/>
          <a:stretch/>
        </p:blipFill>
        <p:spPr>
          <a:xfrm>
            <a:off x="1498948" y="1184165"/>
            <a:ext cx="3588706" cy="4051258"/>
          </a:xfrm>
          <a:prstGeom prst="rect">
            <a:avLst/>
          </a:prstGeom>
          <a:noFill/>
          <a:ln>
            <a:noFill/>
          </a:ln>
        </p:spPr>
      </p:pic>
      <p:pic>
        <p:nvPicPr>
          <p:cNvPr id="550" name="Google Shape;550;p48"/>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9"/>
          <p:cNvSpPr txBox="1"/>
          <p:nvPr>
            <p:ph idx="1" type="subTitle"/>
          </p:nvPr>
        </p:nvSpPr>
        <p:spPr>
          <a:xfrm>
            <a:off x="890338" y="1072040"/>
            <a:ext cx="3734014" cy="157276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Allow for pauses when the person stays silent. </a:t>
            </a:r>
            <a:endParaRPr/>
          </a:p>
          <a:p>
            <a:pPr indent="0" lvl="0" marL="0" rtl="0" algn="l">
              <a:lnSpc>
                <a:spcPct val="100000"/>
              </a:lnSpc>
              <a:spcBef>
                <a:spcPts val="1000"/>
              </a:spcBef>
              <a:spcAft>
                <a:spcPts val="0"/>
              </a:spcAft>
              <a:buClr>
                <a:schemeClr val="dk1"/>
              </a:buClr>
              <a:buSzPts val="2400"/>
              <a:buNone/>
            </a:pPr>
            <a:br>
              <a:rPr lang="en-GB" sz="2400">
                <a:latin typeface="Quattrocento Sans"/>
                <a:ea typeface="Quattrocento Sans"/>
                <a:cs typeface="Quattrocento Sans"/>
                <a:sym typeface="Quattrocento Sans"/>
              </a:rPr>
            </a:br>
            <a:r>
              <a:rPr lang="en-GB" sz="2400">
                <a:latin typeface="Quattrocento Sans"/>
                <a:ea typeface="Quattrocento Sans"/>
                <a:cs typeface="Quattrocento Sans"/>
                <a:sym typeface="Quattrocento Sans"/>
              </a:rPr>
              <a:t>Make helpful comments to normalize silence such as </a:t>
            </a:r>
            <a:r>
              <a:rPr i="1" lang="en-GB" sz="2400">
                <a:latin typeface="Quattrocento Sans"/>
                <a:ea typeface="Quattrocento Sans"/>
                <a:cs typeface="Quattrocento Sans"/>
                <a:sym typeface="Quattrocento Sans"/>
              </a:rPr>
              <a:t>“It’s ok, take your time”, “I’m here when you want to talk”, etc.</a:t>
            </a:r>
            <a:endParaRPr/>
          </a:p>
        </p:txBody>
      </p:sp>
      <p:pic>
        <p:nvPicPr>
          <p:cNvPr descr="A close up of a logo&#10;&#10;Description automatically generated" id="557" name="Google Shape;557;p49"/>
          <p:cNvPicPr preferRelativeResize="0"/>
          <p:nvPr/>
        </p:nvPicPr>
        <p:blipFill rotWithShape="1">
          <a:blip r:embed="rId3">
            <a:alphaModFix/>
          </a:blip>
          <a:srcRect b="0" l="0" r="0" t="302"/>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558" name="Google Shape;558;p49"/>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 name="Google Shape;159;p5"/>
          <p:cNvSpPr txBox="1"/>
          <p:nvPr>
            <p:ph idx="1" type="subTitle"/>
          </p:nvPr>
        </p:nvSpPr>
        <p:spPr>
          <a:xfrm>
            <a:off x="5297760" y="4636008"/>
            <a:ext cx="6251111"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b="1" lang="en-GB" sz="1800">
                <a:latin typeface="Quattrocento Sans"/>
                <a:ea typeface="Quattrocento Sans"/>
                <a:cs typeface="Quattrocento Sans"/>
                <a:sym typeface="Quattrocento Sans"/>
              </a:rPr>
              <a:t>The COVID-19 pandemic is a crisis that will cause many people to feel isolated, scared and confused. Anyone, from your colleague to your neighbour who lives next-door, could be experiencing such feelings.</a:t>
            </a:r>
            <a:endParaRPr b="1" sz="1800">
              <a:latin typeface="Quattrocento Sans"/>
              <a:ea typeface="Quattrocento Sans"/>
              <a:cs typeface="Quattrocento Sans"/>
              <a:sym typeface="Quattrocento Sans"/>
            </a:endParaRPr>
          </a:p>
        </p:txBody>
      </p:sp>
      <p:sp>
        <p:nvSpPr>
          <p:cNvPr id="160" name="Google Shape;160;p5"/>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587B2"/>
          </a:solidFill>
          <a:ln cap="rnd" cmpd="sng" w="38100">
            <a:solidFill>
              <a:srgbClr val="F587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161" name="Google Shape;161;p5"/>
          <p:cNvPicPr preferRelativeResize="0"/>
          <p:nvPr/>
        </p:nvPicPr>
        <p:blipFill rotWithShape="1">
          <a:blip r:embed="rId3">
            <a:alphaModFix/>
          </a:blip>
          <a:srcRect b="0" l="38543" r="16295" t="0"/>
          <a:stretch/>
        </p:blipFill>
        <p:spPr>
          <a:xfrm>
            <a:off x="335" y="42343"/>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0"/>
          <p:cNvSpPr txBox="1"/>
          <p:nvPr>
            <p:ph idx="1" type="subTitle"/>
          </p:nvPr>
        </p:nvSpPr>
        <p:spPr>
          <a:xfrm>
            <a:off x="643278" y="1253181"/>
            <a:ext cx="3571810" cy="21621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100"/>
              <a:buNone/>
            </a:pPr>
            <a:r>
              <a:rPr lang="en-GB" sz="2100">
                <a:latin typeface="Quattrocento Sans"/>
                <a:ea typeface="Quattrocento Sans"/>
                <a:cs typeface="Quattrocento Sans"/>
                <a:sym typeface="Quattrocento Sans"/>
              </a:rPr>
              <a:t>If possible, support the person to both see and hear you when talking. </a:t>
            </a:r>
            <a:endParaRPr/>
          </a:p>
          <a:p>
            <a:pPr indent="0" lvl="0" marL="0" rtl="0" algn="l">
              <a:lnSpc>
                <a:spcPct val="100000"/>
              </a:lnSpc>
              <a:spcBef>
                <a:spcPts val="1000"/>
              </a:spcBef>
              <a:spcAft>
                <a:spcPts val="0"/>
              </a:spcAft>
              <a:buClr>
                <a:schemeClr val="dk1"/>
              </a:buClr>
              <a:buSzPts val="2100"/>
              <a:buNone/>
            </a:pPr>
            <a:r>
              <a:rPr lang="en-GB" sz="2100">
                <a:latin typeface="Quattrocento Sans"/>
                <a:ea typeface="Quattrocento Sans"/>
                <a:cs typeface="Quattrocento Sans"/>
                <a:sym typeface="Quattrocento Sans"/>
              </a:rPr>
              <a:t>By seeing the person you can be more expressive through your body language, which may allow the person to feel a little better</a:t>
            </a:r>
            <a:endParaRPr sz="21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2100"/>
              <a:buNone/>
            </a:pPr>
            <a:br>
              <a:rPr lang="en-GB" sz="2100">
                <a:latin typeface="Quattrocento Sans"/>
                <a:ea typeface="Quattrocento Sans"/>
                <a:cs typeface="Quattrocento Sans"/>
                <a:sym typeface="Quattrocento Sans"/>
              </a:rPr>
            </a:br>
            <a:endParaRPr sz="2100">
              <a:latin typeface="Quattrocento Sans"/>
              <a:ea typeface="Quattrocento Sans"/>
              <a:cs typeface="Quattrocento Sans"/>
              <a:sym typeface="Quattrocento Sans"/>
            </a:endParaRPr>
          </a:p>
        </p:txBody>
      </p:sp>
      <p:pic>
        <p:nvPicPr>
          <p:cNvPr id="565" name="Google Shape;565;p50"/>
          <p:cNvPicPr preferRelativeResize="0"/>
          <p:nvPr/>
        </p:nvPicPr>
        <p:blipFill rotWithShape="1">
          <a:blip r:embed="rId3">
            <a:alphaModFix/>
          </a:blip>
          <a:srcRect b="0" l="0" r="0" t="0"/>
          <a:stretch/>
        </p:blipFill>
        <p:spPr>
          <a:xfrm>
            <a:off x="4654296" y="772931"/>
            <a:ext cx="7214616" cy="5284706"/>
          </a:xfrm>
          <a:prstGeom prst="rect">
            <a:avLst/>
          </a:prstGeom>
          <a:noFill/>
          <a:ln>
            <a:noFill/>
          </a:ln>
        </p:spPr>
      </p:pic>
      <p:pic>
        <p:nvPicPr>
          <p:cNvPr id="566" name="Google Shape;566;p50"/>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1" name="Shape 571"/>
        <p:cNvGrpSpPr/>
        <p:nvPr/>
      </p:nvGrpSpPr>
      <p:grpSpPr>
        <a:xfrm>
          <a:off x="0" y="0"/>
          <a:ext cx="0" cy="0"/>
          <a:chOff x="0" y="0"/>
          <a:chExt cx="0" cy="0"/>
        </a:xfrm>
      </p:grpSpPr>
      <p:sp>
        <p:nvSpPr>
          <p:cNvPr id="572" name="Google Shape;572;p51"/>
          <p:cNvSpPr txBox="1"/>
          <p:nvPr>
            <p:ph type="title"/>
          </p:nvPr>
        </p:nvSpPr>
        <p:spPr>
          <a:xfrm>
            <a:off x="451500" y="425939"/>
            <a:ext cx="7309800" cy="14211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8000"/>
              <a:buFont typeface="Calibri"/>
              <a:buNone/>
            </a:pPr>
            <a:r>
              <a:rPr b="1" lang="en-GB" sz="8000">
                <a:solidFill>
                  <a:srgbClr val="002060"/>
                </a:solidFill>
                <a:latin typeface="Calibri"/>
                <a:ea typeface="Calibri"/>
                <a:cs typeface="Calibri"/>
                <a:sym typeface="Calibri"/>
              </a:rPr>
              <a:t>Case Study</a:t>
            </a:r>
            <a:endParaRPr/>
          </a:p>
        </p:txBody>
      </p:sp>
      <p:sp>
        <p:nvSpPr>
          <p:cNvPr id="573" name="Google Shape;573;p51"/>
          <p:cNvSpPr txBox="1"/>
          <p:nvPr>
            <p:ph idx="1" type="body"/>
          </p:nvPr>
        </p:nvSpPr>
        <p:spPr>
          <a:xfrm>
            <a:off x="451500" y="1847039"/>
            <a:ext cx="10515600" cy="42426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3F3F3F"/>
              </a:buClr>
              <a:buSzPts val="3600"/>
              <a:buNone/>
            </a:pPr>
            <a:r>
              <a:rPr b="1" lang="en-GB" sz="3600">
                <a:solidFill>
                  <a:srgbClr val="3F3F3F"/>
                </a:solidFill>
                <a:latin typeface="Calibri"/>
                <a:ea typeface="Calibri"/>
                <a:cs typeface="Calibri"/>
                <a:sym typeface="Calibri"/>
              </a:rPr>
              <a:t>Basic Psychosocial Skills </a:t>
            </a:r>
            <a:endParaRPr/>
          </a:p>
        </p:txBody>
      </p:sp>
      <p:pic>
        <p:nvPicPr>
          <p:cNvPr descr="A picture containing logo&#10;&#10;Description automatically generated" id="574" name="Google Shape;574;p51"/>
          <p:cNvPicPr preferRelativeResize="0"/>
          <p:nvPr/>
        </p:nvPicPr>
        <p:blipFill rotWithShape="1">
          <a:blip r:embed="rId4">
            <a:alphaModFix/>
          </a:blip>
          <a:srcRect b="0" l="0" r="0" t="0"/>
          <a:stretch/>
        </p:blipFill>
        <p:spPr>
          <a:xfrm>
            <a:off x="205474" y="4710885"/>
            <a:ext cx="1805876" cy="9984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53"/>
          <p:cNvPicPr preferRelativeResize="0"/>
          <p:nvPr/>
        </p:nvPicPr>
        <p:blipFill rotWithShape="1">
          <a:blip r:embed="rId3">
            <a:alphaModFix/>
          </a:blip>
          <a:srcRect b="9" l="0" r="0" t="9"/>
          <a:stretch/>
        </p:blipFill>
        <p:spPr>
          <a:xfrm>
            <a:off x="2040149" y="1199976"/>
            <a:ext cx="10060550" cy="5658026"/>
          </a:xfrm>
          <a:prstGeom prst="rect">
            <a:avLst/>
          </a:prstGeom>
          <a:noFill/>
          <a:ln>
            <a:noFill/>
          </a:ln>
        </p:spPr>
      </p:pic>
      <p:sp>
        <p:nvSpPr>
          <p:cNvPr id="581" name="Google Shape;581;p53"/>
          <p:cNvSpPr txBox="1"/>
          <p:nvPr/>
        </p:nvSpPr>
        <p:spPr>
          <a:xfrm>
            <a:off x="3200400" y="1737360"/>
            <a:ext cx="6565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3"/>
          <p:cNvSpPr txBox="1"/>
          <p:nvPr/>
        </p:nvSpPr>
        <p:spPr>
          <a:xfrm>
            <a:off x="299675" y="449525"/>
            <a:ext cx="64662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5400">
                <a:solidFill>
                  <a:schemeClr val="dk1"/>
                </a:solidFill>
                <a:latin typeface="Calibri"/>
                <a:ea typeface="Calibri"/>
                <a:cs typeface="Calibri"/>
                <a:sym typeface="Calibri"/>
              </a:rPr>
              <a:t>Let us have a look on how </a:t>
            </a:r>
            <a:r>
              <a:rPr lang="en-GB" sz="4900">
                <a:solidFill>
                  <a:schemeClr val="dk1"/>
                </a:solidFill>
              </a:rPr>
              <a:t>Ei Phyu</a:t>
            </a:r>
            <a:r>
              <a:rPr lang="en-GB" sz="5400">
                <a:solidFill>
                  <a:schemeClr val="dk1"/>
                </a:solidFill>
                <a:latin typeface="Calibri"/>
                <a:ea typeface="Calibri"/>
                <a:cs typeface="Calibri"/>
                <a:sym typeface="Calibri"/>
              </a:rPr>
              <a:t> supports someone remotely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7" name="Shape 587"/>
        <p:cNvGrpSpPr/>
        <p:nvPr/>
      </p:nvGrpSpPr>
      <p:grpSpPr>
        <a:xfrm>
          <a:off x="0" y="0"/>
          <a:ext cx="0" cy="0"/>
          <a:chOff x="0" y="0"/>
          <a:chExt cx="0" cy="0"/>
        </a:xfrm>
      </p:grpSpPr>
      <p:sp>
        <p:nvSpPr>
          <p:cNvPr id="588" name="Google Shape;588;p54"/>
          <p:cNvSpPr txBox="1"/>
          <p:nvPr/>
        </p:nvSpPr>
        <p:spPr>
          <a:xfrm>
            <a:off x="4425696" y="1389888"/>
            <a:ext cx="5340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6"/>
          <p:cNvSpPr txBox="1"/>
          <p:nvPr/>
        </p:nvSpPr>
        <p:spPr>
          <a:xfrm>
            <a:off x="4425696" y="1389888"/>
            <a:ext cx="5340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pic>
        <p:nvPicPr>
          <p:cNvPr id="595" name="Google Shape;595;p56"/>
          <p:cNvPicPr preferRelativeResize="0"/>
          <p:nvPr/>
        </p:nvPicPr>
        <p:blipFill>
          <a:blip r:embed="rId3">
            <a:alphaModFix/>
          </a:blip>
          <a:stretch>
            <a:fillRect/>
          </a:stretch>
        </p:blipFill>
        <p:spPr>
          <a:xfrm>
            <a:off x="7321600" y="236463"/>
            <a:ext cx="4410424" cy="4855513"/>
          </a:xfrm>
          <a:prstGeom prst="rect">
            <a:avLst/>
          </a:prstGeom>
          <a:noFill/>
          <a:ln>
            <a:noFill/>
          </a:ln>
        </p:spPr>
      </p:pic>
      <p:sp>
        <p:nvSpPr>
          <p:cNvPr id="596" name="Google Shape;596;p56"/>
          <p:cNvSpPr txBox="1"/>
          <p:nvPr/>
        </p:nvSpPr>
        <p:spPr>
          <a:xfrm>
            <a:off x="956650" y="910550"/>
            <a:ext cx="3469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1C4587"/>
                </a:solidFill>
              </a:rPr>
              <a:t>Case Study</a:t>
            </a:r>
            <a:endParaRPr b="1" sz="2400">
              <a:solidFill>
                <a:srgbClr val="1C4587"/>
              </a:solidFill>
            </a:endParaRPr>
          </a:p>
        </p:txBody>
      </p:sp>
      <p:sp>
        <p:nvSpPr>
          <p:cNvPr id="597" name="Google Shape;597;p56"/>
          <p:cNvSpPr txBox="1"/>
          <p:nvPr/>
        </p:nvSpPr>
        <p:spPr>
          <a:xfrm>
            <a:off x="956650" y="1464650"/>
            <a:ext cx="5578500" cy="3143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rgbClr val="002060"/>
              </a:buClr>
              <a:buSzPts val="6600"/>
              <a:buFont typeface="Calibri"/>
              <a:buNone/>
            </a:pPr>
            <a:r>
              <a:rPr b="1" lang="en-GB" sz="6600">
                <a:solidFill>
                  <a:srgbClr val="BF9000"/>
                </a:solidFill>
                <a:latin typeface="Calibri"/>
                <a:ea typeface="Calibri"/>
                <a:cs typeface="Calibri"/>
                <a:sym typeface="Calibri"/>
              </a:rPr>
              <a:t>Basic Psychosocial Skills + </a:t>
            </a:r>
            <a:endParaRPr sz="6000">
              <a:solidFill>
                <a:srgbClr val="BF9000"/>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57"/>
          <p:cNvPicPr preferRelativeResize="0"/>
          <p:nvPr/>
        </p:nvPicPr>
        <p:blipFill rotWithShape="1">
          <a:blip r:embed="rId3">
            <a:alphaModFix/>
          </a:blip>
          <a:srcRect b="0" l="0" r="0" t="0"/>
          <a:stretch/>
        </p:blipFill>
        <p:spPr>
          <a:xfrm>
            <a:off x="-1731" y="-10"/>
            <a:ext cx="12193733" cy="6858986"/>
          </a:xfrm>
          <a:prstGeom prst="rect">
            <a:avLst/>
          </a:prstGeom>
          <a:noFill/>
          <a:ln>
            <a:noFill/>
          </a:ln>
        </p:spPr>
      </p:pic>
      <p:sp>
        <p:nvSpPr>
          <p:cNvPr id="604" name="Google Shape;604;p57"/>
          <p:cNvSpPr txBox="1"/>
          <p:nvPr/>
        </p:nvSpPr>
        <p:spPr>
          <a:xfrm>
            <a:off x="4425696" y="1389888"/>
            <a:ext cx="5340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8"/>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Module 2 Complete</a:t>
            </a:r>
            <a:endParaRPr/>
          </a:p>
        </p:txBody>
      </p:sp>
      <p:sp>
        <p:nvSpPr>
          <p:cNvPr id="611" name="Google Shape;611;p58"/>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Next: Module 3</a:t>
            </a:r>
            <a:endParaRPr>
              <a:solidFill>
                <a:srgbClr val="3F3F3F"/>
              </a:solidFill>
              <a:latin typeface="Calibri"/>
              <a:ea typeface="Calibri"/>
              <a:cs typeface="Calibri"/>
              <a:sym typeface="Calibri"/>
            </a:endParaRPr>
          </a:p>
        </p:txBody>
      </p:sp>
      <p:pic>
        <p:nvPicPr>
          <p:cNvPr descr="A picture containing logo&#10;&#10;Description automatically generated" id="612" name="Google Shape;612;p58"/>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6" name="Shape 166"/>
        <p:cNvGrpSpPr/>
        <p:nvPr/>
      </p:nvGrpSpPr>
      <p:grpSpPr>
        <a:xfrm>
          <a:off x="0" y="0"/>
          <a:ext cx="0" cy="0"/>
          <a:chOff x="0" y="0"/>
          <a:chExt cx="0" cy="0"/>
        </a:xfrm>
      </p:grpSpPr>
      <p:sp>
        <p:nvSpPr>
          <p:cNvPr id="167" name="Google Shape;167;p6"/>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persons hand&#10;&#10;Description automatically generated" id="168" name="Google Shape;168;p6"/>
          <p:cNvPicPr preferRelativeResize="0"/>
          <p:nvPr/>
        </p:nvPicPr>
        <p:blipFill rotWithShape="1">
          <a:blip r:embed="rId3">
            <a:alphaModFix amt="50000"/>
          </a:blip>
          <a:srcRect b="3507" l="0" r="-1" t="6828"/>
          <a:stretch/>
        </p:blipFill>
        <p:spPr>
          <a:xfrm>
            <a:off x="20" y="10"/>
            <a:ext cx="12188930" cy="6857990"/>
          </a:xfrm>
          <a:prstGeom prst="rect">
            <a:avLst/>
          </a:prstGeom>
          <a:noFill/>
          <a:ln>
            <a:noFill/>
          </a:ln>
        </p:spPr>
      </p:pic>
      <p:sp>
        <p:nvSpPr>
          <p:cNvPr id="169" name="Google Shape;169;p6"/>
          <p:cNvSpPr txBox="1"/>
          <p:nvPr>
            <p:ph idx="1" type="subTitle"/>
          </p:nvPr>
        </p:nvSpPr>
        <p:spPr>
          <a:xfrm>
            <a:off x="1527048" y="4599432"/>
            <a:ext cx="9144000" cy="1536192"/>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lt1"/>
              </a:buClr>
              <a:buSzPts val="3200"/>
              <a:buNone/>
            </a:pPr>
            <a:r>
              <a:rPr b="1" lang="en-GB" sz="3200">
                <a:latin typeface="Quattrocento Sans"/>
                <a:ea typeface="Quattrocento Sans"/>
                <a:cs typeface="Quattrocento Sans"/>
                <a:sym typeface="Quattrocento Sans"/>
              </a:rPr>
              <a:t>Think about a time when you felt supported by someone who you just met.</a:t>
            </a:r>
            <a:endParaRPr b="1" sz="3200">
              <a:latin typeface="Quattrocento Sans"/>
              <a:ea typeface="Quattrocento Sans"/>
              <a:cs typeface="Quattrocento Sans"/>
              <a:sym typeface="Quattrocento Sans"/>
            </a:endParaRPr>
          </a:p>
        </p:txBody>
      </p:sp>
      <p:sp>
        <p:nvSpPr>
          <p:cNvPr id="170" name="Google Shape;170;p6"/>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 name="Google Shape;177;p7"/>
          <p:cNvSpPr txBox="1"/>
          <p:nvPr>
            <p:ph idx="1" type="subTitle"/>
          </p:nvPr>
        </p:nvSpPr>
        <p:spPr>
          <a:xfrm>
            <a:off x="7083831" y="2454391"/>
            <a:ext cx="4198634" cy="157276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None/>
            </a:pPr>
            <a:r>
              <a:rPr b="1" lang="en-GB" sz="3600">
                <a:latin typeface="Quattrocento Sans"/>
                <a:ea typeface="Quattrocento Sans"/>
                <a:cs typeface="Quattrocento Sans"/>
                <a:sym typeface="Quattrocento Sans"/>
              </a:rPr>
              <a:t>What did the person do to make you feel supported?</a:t>
            </a:r>
            <a:endParaRPr b="1" sz="3600">
              <a:latin typeface="Quattrocento Sans"/>
              <a:ea typeface="Quattrocento Sans"/>
              <a:cs typeface="Quattrocento Sans"/>
              <a:sym typeface="Quattrocento Sans"/>
            </a:endParaRPr>
          </a:p>
        </p:txBody>
      </p:sp>
      <p:pic>
        <p:nvPicPr>
          <p:cNvPr descr="A picture containing toy, room&#10;&#10;Description automatically generated" id="178" name="Google Shape;178;p7"/>
          <p:cNvPicPr preferRelativeResize="0"/>
          <p:nvPr/>
        </p:nvPicPr>
        <p:blipFill rotWithShape="1">
          <a:blip r:embed="rId3">
            <a:alphaModFix/>
          </a:blip>
          <a:srcRect b="2" l="0" r="3" t="1290"/>
          <a:stretch/>
        </p:blipFill>
        <p:spPr>
          <a:xfrm>
            <a:off x="866691" y="1216968"/>
            <a:ext cx="5416261" cy="4424065"/>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
        <p:nvSpPr>
          <p:cNvPr id="179" name="Google Shape;179;p7"/>
          <p:cNvSpPr/>
          <p:nvPr/>
        </p:nvSpPr>
        <p:spPr>
          <a:xfrm>
            <a:off x="7183815" y="4326382"/>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61D6C4"/>
          </a:solidFill>
          <a:ln cap="rnd" cmpd="sng" w="38100">
            <a:solidFill>
              <a:srgbClr val="61D6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 name="Google Shape;180;p7"/>
          <p:cNvSpPr txBox="1"/>
          <p:nvPr/>
        </p:nvSpPr>
        <p:spPr>
          <a:xfrm>
            <a:off x="7079656" y="4684025"/>
            <a:ext cx="4386524" cy="15727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GB" sz="2800" u="none" cap="none" strike="noStrike">
                <a:solidFill>
                  <a:schemeClr val="dk1"/>
                </a:solidFill>
                <a:latin typeface="Quattrocento Sans"/>
                <a:ea typeface="Quattrocento Sans"/>
                <a:cs typeface="Quattrocento Sans"/>
                <a:sym typeface="Quattrocento Sans"/>
              </a:rPr>
              <a:t>Think of their behaviour towards you, that helped you feel to be better.</a:t>
            </a:r>
            <a:endParaRPr b="0" i="0" sz="28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185" name="Shape 185"/>
        <p:cNvGrpSpPr/>
        <p:nvPr/>
      </p:nvGrpSpPr>
      <p:grpSpPr>
        <a:xfrm>
          <a:off x="0" y="0"/>
          <a:ext cx="0" cy="0"/>
          <a:chOff x="0" y="0"/>
          <a:chExt cx="0" cy="0"/>
        </a:xfrm>
      </p:grpSpPr>
      <p:sp>
        <p:nvSpPr>
          <p:cNvPr id="186" name="Google Shape;186;p8"/>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5400"/>
              <a:buFont typeface="Arial"/>
              <a:buNone/>
            </a:pPr>
            <a:r>
              <a:rPr b="1" lang="en-GB" sz="5400"/>
              <a:t>Communication Skills are Key!</a:t>
            </a:r>
            <a:endParaRPr sz="5400"/>
          </a:p>
        </p:txBody>
      </p:sp>
      <p:sp>
        <p:nvSpPr>
          <p:cNvPr id="187" name="Google Shape;187;p8"/>
          <p:cNvSpPr txBox="1"/>
          <p:nvPr>
            <p:ph idx="1" type="subTitle"/>
          </p:nvPr>
        </p:nvSpPr>
        <p:spPr>
          <a:xfrm>
            <a:off x="841248" y="4983480"/>
            <a:ext cx="10515600" cy="1583999"/>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10000"/>
              </a:lnSpc>
              <a:spcBef>
                <a:spcPts val="0"/>
              </a:spcBef>
              <a:spcAft>
                <a:spcPts val="0"/>
              </a:spcAft>
              <a:buClr>
                <a:schemeClr val="dk1"/>
              </a:buClr>
              <a:buSzPct val="100000"/>
              <a:buNone/>
            </a:pPr>
            <a:r>
              <a:rPr lang="en-GB">
                <a:latin typeface="Quattrocento Sans"/>
                <a:ea typeface="Quattrocento Sans"/>
                <a:cs typeface="Quattrocento Sans"/>
                <a:sym typeface="Quattrocento Sans"/>
              </a:rPr>
              <a:t>Communication skills play an important role in our daily lives and in relating to others. It is easy to forget this sometimes. Therefore it is important to use them well, particularly when helping those in distress.</a:t>
            </a:r>
            <a:endParaRPr>
              <a:latin typeface="Quattrocento Sans"/>
              <a:ea typeface="Quattrocento Sans"/>
              <a:cs typeface="Quattrocento Sans"/>
              <a:sym typeface="Quattrocento Sans"/>
            </a:endParaRPr>
          </a:p>
        </p:txBody>
      </p:sp>
      <p:pic>
        <p:nvPicPr>
          <p:cNvPr descr="A picture containing shirt&#10;&#10;Description automatically generated" id="188" name="Google Shape;188;p8"/>
          <p:cNvPicPr preferRelativeResize="0"/>
          <p:nvPr/>
        </p:nvPicPr>
        <p:blipFill rotWithShape="1">
          <a:blip r:embed="rId3">
            <a:alphaModFix/>
          </a:blip>
          <a:srcRect b="0" l="0" r="0" t="0"/>
          <a:stretch/>
        </p:blipFill>
        <p:spPr>
          <a:xfrm>
            <a:off x="6488482" y="-264134"/>
            <a:ext cx="5196213" cy="51733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193" name="Shape 193"/>
        <p:cNvGrpSpPr/>
        <p:nvPr/>
      </p:nvGrpSpPr>
      <p:grpSpPr>
        <a:xfrm>
          <a:off x="0" y="0"/>
          <a:ext cx="0" cy="0"/>
          <a:chOff x="0" y="0"/>
          <a:chExt cx="0" cy="0"/>
        </a:xfrm>
      </p:grpSpPr>
      <p:sp>
        <p:nvSpPr>
          <p:cNvPr id="194" name="Google Shape;194;p9"/>
          <p:cNvSpPr/>
          <p:nvPr/>
        </p:nvSpPr>
        <p:spPr>
          <a:xfrm>
            <a:off x="0" y="0"/>
            <a:ext cx="12192000"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9"/>
          <p:cNvSpPr txBox="1"/>
          <p:nvPr>
            <p:ph idx="1" type="subTitle"/>
          </p:nvPr>
        </p:nvSpPr>
        <p:spPr>
          <a:xfrm>
            <a:off x="765629" y="1987966"/>
            <a:ext cx="6692827" cy="194526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1"/>
              </a:buClr>
              <a:buSzPct val="274400"/>
              <a:buNone/>
            </a:pPr>
            <a:r>
              <a:rPr b="1" lang="en-GB">
                <a:latin typeface="Quattrocento Sans"/>
                <a:ea typeface="Quattrocento Sans"/>
                <a:cs typeface="Quattrocento Sans"/>
                <a:sym typeface="Quattrocento Sans"/>
              </a:rPr>
              <a:t>Good communication does not only depend on what you say. There are other things you need to pay attention to, including your tone of voice, posture and how you introduce yourself</a:t>
            </a:r>
            <a:br>
              <a:rPr b="1" lang="en-GB" sz="2000">
                <a:latin typeface="Quattrocento Sans"/>
                <a:ea typeface="Quattrocento Sans"/>
                <a:cs typeface="Quattrocento Sans"/>
                <a:sym typeface="Quattrocento Sans"/>
              </a:rPr>
            </a:br>
            <a:endParaRPr b="1" sz="20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ct val="100000"/>
              <a:buNone/>
            </a:pPr>
            <a:r>
              <a:t/>
            </a:r>
            <a:endParaRPr b="1" sz="2000"/>
          </a:p>
        </p:txBody>
      </p:sp>
      <p:sp>
        <p:nvSpPr>
          <p:cNvPr id="196" name="Google Shape;196;p9"/>
          <p:cNvSpPr/>
          <p:nvPr/>
        </p:nvSpPr>
        <p:spPr>
          <a:xfrm>
            <a:off x="7145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57532"/>
          </a:solidFill>
          <a:ln cap="rnd" cmpd="sng" w="38100">
            <a:solidFill>
              <a:srgbClr val="C575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lant&#10;&#10;Description automatically generated" id="197" name="Google Shape;197;p9"/>
          <p:cNvPicPr preferRelativeResize="0"/>
          <p:nvPr/>
        </p:nvPicPr>
        <p:blipFill rotWithShape="1">
          <a:blip r:embed="rId3">
            <a:alphaModFix/>
          </a:blip>
          <a:srcRect b="0" l="0" r="0" t="0"/>
          <a:stretch/>
        </p:blipFill>
        <p:spPr>
          <a:xfrm>
            <a:off x="7781544" y="1252656"/>
            <a:ext cx="4087368" cy="432525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2021-08-05T03:20:59Z</dcterms:created>
  <dc:creator>TUCKER Maya</dc:creator>
</cp:coreProperties>
</file>